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7"/>
  </p:notesMasterIdLst>
  <p:sldIdLst>
    <p:sldId id="314" r:id="rId2"/>
    <p:sldId id="299" r:id="rId3"/>
    <p:sldId id="306" r:id="rId4"/>
    <p:sldId id="312" r:id="rId5"/>
    <p:sldId id="443" r:id="rId6"/>
    <p:sldId id="313" r:id="rId7"/>
    <p:sldId id="436" r:id="rId8"/>
    <p:sldId id="437" r:id="rId9"/>
    <p:sldId id="438" r:id="rId10"/>
    <p:sldId id="439" r:id="rId11"/>
    <p:sldId id="440" r:id="rId12"/>
    <p:sldId id="326" r:id="rId13"/>
    <p:sldId id="328" r:id="rId14"/>
    <p:sldId id="329" r:id="rId15"/>
    <p:sldId id="330" r:id="rId16"/>
    <p:sldId id="509" r:id="rId17"/>
    <p:sldId id="510" r:id="rId18"/>
    <p:sldId id="511" r:id="rId19"/>
    <p:sldId id="512" r:id="rId20"/>
    <p:sldId id="513" r:id="rId21"/>
    <p:sldId id="514" r:id="rId22"/>
    <p:sldId id="331" r:id="rId23"/>
    <p:sldId id="332" r:id="rId24"/>
    <p:sldId id="515" r:id="rId25"/>
    <p:sldId id="517" r:id="rId26"/>
    <p:sldId id="518" r:id="rId27"/>
    <p:sldId id="519" r:id="rId28"/>
    <p:sldId id="516" r:id="rId29"/>
    <p:sldId id="520" r:id="rId30"/>
    <p:sldId id="521" r:id="rId31"/>
    <p:sldId id="522" r:id="rId32"/>
    <p:sldId id="333" r:id="rId33"/>
    <p:sldId id="335" r:id="rId34"/>
    <p:sldId id="336" r:id="rId35"/>
    <p:sldId id="337" r:id="rId36"/>
    <p:sldId id="338" r:id="rId37"/>
    <p:sldId id="339" r:id="rId38"/>
    <p:sldId id="340" r:id="rId39"/>
    <p:sldId id="341" r:id="rId40"/>
    <p:sldId id="342" r:id="rId41"/>
    <p:sldId id="343" r:id="rId42"/>
    <p:sldId id="347" r:id="rId43"/>
    <p:sldId id="523" r:id="rId44"/>
    <p:sldId id="524" r:id="rId45"/>
    <p:sldId id="525"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381" r:id="rId80"/>
    <p:sldId id="382" r:id="rId81"/>
    <p:sldId id="383" r:id="rId82"/>
    <p:sldId id="384" r:id="rId83"/>
    <p:sldId id="385" r:id="rId84"/>
    <p:sldId id="386" r:id="rId85"/>
    <p:sldId id="387" r:id="rId86"/>
    <p:sldId id="388" r:id="rId87"/>
    <p:sldId id="389" r:id="rId88"/>
    <p:sldId id="390" r:id="rId89"/>
    <p:sldId id="391" r:id="rId90"/>
    <p:sldId id="392" r:id="rId91"/>
    <p:sldId id="393" r:id="rId92"/>
    <p:sldId id="394" r:id="rId93"/>
    <p:sldId id="395" r:id="rId94"/>
    <p:sldId id="396" r:id="rId95"/>
    <p:sldId id="397" r:id="rId96"/>
    <p:sldId id="398" r:id="rId97"/>
    <p:sldId id="399" r:id="rId98"/>
    <p:sldId id="400" r:id="rId99"/>
    <p:sldId id="401" r:id="rId100"/>
    <p:sldId id="402" r:id="rId101"/>
    <p:sldId id="403" r:id="rId102"/>
    <p:sldId id="404" r:id="rId103"/>
    <p:sldId id="405" r:id="rId104"/>
    <p:sldId id="406" r:id="rId105"/>
    <p:sldId id="407" r:id="rId10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1"/>
    <p:restoredTop sz="94673"/>
  </p:normalViewPr>
  <p:slideViewPr>
    <p:cSldViewPr snapToGrid="0">
      <p:cViewPr varScale="1">
        <p:scale>
          <a:sx n="54" d="100"/>
          <a:sy n="54" d="100"/>
        </p:scale>
        <p:origin x="272" y="1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9765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6EC9D-CC13-A80C-A489-4107073BE4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B4E71-EEB6-1606-E4A3-677710DCAC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E310892-4302-B562-9166-DE0B487AFB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9748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71ED8-55B8-3049-59D5-66083CBB0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B2188-2E88-D598-26F5-85B091EB148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C65D79D-A3C9-B1EF-D245-5B94AFCDAC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8362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D6584-287B-01F6-D486-D73D4AD02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56345-51B3-CAB7-DBE2-1DAF6D2256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8F97903-CD8C-9838-F3F5-3D1B2AF2A0B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003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8ECB3-3953-20E6-EE9C-CB80A1397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2757F9-D4B4-2AF9-AEFA-C29AAFBED3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A66EF2-0D20-B4E7-72A7-5D4104C332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096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2DA57-D11D-DB59-3CBF-0651C5E41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13196-B7D8-45A9-1158-2663AB12FF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307E02-AF61-F7BE-CC88-72309E888C8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763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13E5C-8019-8C9E-BB59-2CD474397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D2484-2E52-4D3F-0418-D08F985AB8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A64BB81-72EF-C1C0-FE08-37319D7132D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4354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323E1-3A19-2A93-ADFC-579184D67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57561-EE1F-E528-26D5-5908B729A37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936B37A-1A40-9153-DD4E-6359783365E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0433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6AB2A-07F6-3B6D-E364-E97CBF3427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21A33-A3BF-03B4-A81E-D69E0B1778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60D7372-49C0-6D86-864D-DD17214F1EF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809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D155F-D6A0-C25B-0415-904A89200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6F216-DDE2-F1A0-1764-32CDB0A8A5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840C472-FBD0-5F3A-1F6C-B386EB9C49D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631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AB04F-8724-EF84-6660-8C4076637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3AB5C-F3D1-EA02-4160-330E1B57F61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8C0CBF4-B4B5-22C8-CE90-B7178569DFC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748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FDCC4-A177-BB8F-A91D-6A9BD6526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FF920-3D0D-F56F-9F97-F618C6D7A74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BAB54D-2EAE-F85A-0318-78134254CED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9386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778000" y="2298700"/>
            <a:ext cx="20828000" cy="4648200"/>
          </a:xfrm>
          <a:prstGeom prst="rect">
            <a:avLst/>
          </a:prstGeom>
        </p:spPr>
        <p:txBody>
          <a:bodyPr anchor="b"/>
          <a:lstStyle>
            <a:lvl1pPr algn="ctr" defTabSz="825500">
              <a:lnSpc>
                <a:spcPct val="100000"/>
              </a:lnSpc>
              <a:defRPr sz="11200" b="0" spc="0">
                <a:latin typeface="Helvetica Neue Medium"/>
                <a:ea typeface="Helvetica Neue Medium"/>
                <a:cs typeface="Helvetica Neue Medium"/>
                <a:sym typeface="Helvetica Neue Medium"/>
              </a:defRPr>
            </a:lvl1pPr>
          </a:lstStyle>
          <a:p>
            <a:r>
              <a:t>Title Text</a:t>
            </a:r>
          </a:p>
        </p:txBody>
      </p:sp>
      <p:sp>
        <p:nvSpPr>
          <p:cNvPr id="150" name="Body Level One…"/>
          <p:cNvSpPr txBox="1">
            <a:spLocks noGrp="1"/>
          </p:cNvSpPr>
          <p:nvPr>
            <p:ph type="body" sz="quarter" idx="1"/>
          </p:nvPr>
        </p:nvSpPr>
        <p:spPr>
          <a:xfrm>
            <a:off x="1778000" y="7073900"/>
            <a:ext cx="20828000" cy="1587500"/>
          </a:xfrm>
          <a:prstGeom prst="rect">
            <a:avLst/>
          </a:prstGeom>
        </p:spPr>
        <p:txBody>
          <a:bodyPr/>
          <a:lstStyle>
            <a:lvl1pPr marL="0" indent="0" algn="ctr" defTabSz="825500">
              <a:lnSpc>
                <a:spcPct val="100000"/>
              </a:lnSpc>
              <a:spcBef>
                <a:spcPts val="0"/>
              </a:spcBef>
              <a:buSzTx/>
              <a:buNone/>
              <a:defRPr sz="5400"/>
            </a:lvl1pPr>
            <a:lvl2pPr marL="0" indent="0" algn="ctr" defTabSz="825500">
              <a:lnSpc>
                <a:spcPct val="100000"/>
              </a:lnSpc>
              <a:spcBef>
                <a:spcPts val="0"/>
              </a:spcBef>
              <a:buSzTx/>
              <a:buNone/>
              <a:defRPr sz="5400"/>
            </a:lvl2pPr>
            <a:lvl3pPr marL="0" indent="0" algn="ctr" defTabSz="825500">
              <a:lnSpc>
                <a:spcPct val="100000"/>
              </a:lnSpc>
              <a:spcBef>
                <a:spcPts val="0"/>
              </a:spcBef>
              <a:buSzTx/>
              <a:buNone/>
              <a:defRPr sz="5400"/>
            </a:lvl3pPr>
            <a:lvl4pPr marL="0" indent="0" algn="ctr" defTabSz="825500">
              <a:lnSpc>
                <a:spcPct val="100000"/>
              </a:lnSpc>
              <a:spcBef>
                <a:spcPts val="0"/>
              </a:spcBef>
              <a:buSzTx/>
              <a:buNone/>
              <a:defRPr sz="5400"/>
            </a:lvl4pPr>
            <a:lvl5pPr marL="0" indent="0" algn="ctr" defTabSz="825500">
              <a:lnSpc>
                <a:spcPct val="100000"/>
              </a:lnSpc>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21456610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4.png"/><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169.png"/><Relationship Id="rId5" Type="http://schemas.openxmlformats.org/officeDocument/2006/relationships/image" Target="../media/image76.png"/><Relationship Id="rId4" Type="http://schemas.openxmlformats.org/officeDocument/2006/relationships/image" Target="../media/image75.png"/></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170.png"/><Relationship Id="rId5" Type="http://schemas.openxmlformats.org/officeDocument/2006/relationships/image" Target="../media/image76.png"/><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171.png"/><Relationship Id="rId5" Type="http://schemas.openxmlformats.org/officeDocument/2006/relationships/image" Target="../media/image76.png"/><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171.pn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emf"/><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6.emf"/><Relationship Id="rId17" Type="http://schemas.openxmlformats.org/officeDocument/2006/relationships/image" Target="../media/image31.emf"/><Relationship Id="rId2" Type="http://schemas.openxmlformats.org/officeDocument/2006/relationships/image" Target="../media/image16.emf"/><Relationship Id="rId16" Type="http://schemas.openxmlformats.org/officeDocument/2006/relationships/image" Target="../media/image30.emf"/><Relationship Id="rId1" Type="http://schemas.openxmlformats.org/officeDocument/2006/relationships/slideLayout" Target="../slideLayouts/slideLayout13.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5" Type="http://schemas.openxmlformats.org/officeDocument/2006/relationships/image" Target="../media/image2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 Id="rId14" Type="http://schemas.openxmlformats.org/officeDocument/2006/relationships/image" Target="../media/image28.emf"/></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36.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2.png"/><Relationship Id="rId16" Type="http://schemas.openxmlformats.org/officeDocument/2006/relationships/image" Target="../media/image49.png"/><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image" Target="../media/image44.png"/><Relationship Id="rId5" Type="http://schemas.openxmlformats.org/officeDocument/2006/relationships/image" Target="../media/image41.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40.png"/><Relationship Id="rId9" Type="http://schemas.openxmlformats.org/officeDocument/2006/relationships/image" Target="../media/image38.png"/><Relationship Id="rId14"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1.png"/><Relationship Id="rId18" Type="http://schemas.openxmlformats.org/officeDocument/2006/relationships/image" Target="../media/image43.png"/><Relationship Id="rId3" Type="http://schemas.openxmlformats.org/officeDocument/2006/relationships/image" Target="../media/image49.png"/><Relationship Id="rId7" Type="http://schemas.openxmlformats.org/officeDocument/2006/relationships/image" Target="../media/image50.png"/><Relationship Id="rId12" Type="http://schemas.openxmlformats.org/officeDocument/2006/relationships/image" Target="../media/image40.png"/><Relationship Id="rId17" Type="http://schemas.openxmlformats.org/officeDocument/2006/relationships/image" Target="../media/image38.png"/><Relationship Id="rId2" Type="http://schemas.openxmlformats.org/officeDocument/2006/relationships/image" Target="../media/image48.png"/><Relationship Id="rId16"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55.png"/><Relationship Id="rId11" Type="http://schemas.openxmlformats.org/officeDocument/2006/relationships/image" Target="../media/image39.png"/><Relationship Id="rId5" Type="http://schemas.openxmlformats.org/officeDocument/2006/relationships/image" Target="../media/image54.png"/><Relationship Id="rId15" Type="http://schemas.openxmlformats.org/officeDocument/2006/relationships/image" Target="../media/image36.png"/><Relationship Id="rId10" Type="http://schemas.openxmlformats.org/officeDocument/2006/relationships/image" Target="../media/image32.png"/><Relationship Id="rId19"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2.png"/><Relationship Id="rId14" Type="http://schemas.openxmlformats.org/officeDocument/2006/relationships/image" Target="../media/image35.png"/></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18" Type="http://schemas.openxmlformats.org/officeDocument/2006/relationships/image" Target="../media/image3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39.png"/><Relationship Id="rId17" Type="http://schemas.openxmlformats.org/officeDocument/2006/relationships/image" Target="../media/image37.png"/><Relationship Id="rId2" Type="http://schemas.openxmlformats.org/officeDocument/2006/relationships/image" Target="../media/image44.png"/><Relationship Id="rId16"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2.png"/><Relationship Id="rId5" Type="http://schemas.openxmlformats.org/officeDocument/2006/relationships/image" Target="../media/image47.png"/><Relationship Id="rId15" Type="http://schemas.openxmlformats.org/officeDocument/2006/relationships/image" Target="../media/image35.png"/><Relationship Id="rId10" Type="http://schemas.openxmlformats.org/officeDocument/2006/relationships/image" Target="../media/image52.png"/><Relationship Id="rId19"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18" Type="http://schemas.openxmlformats.org/officeDocument/2006/relationships/image" Target="../media/image3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39.png"/><Relationship Id="rId17" Type="http://schemas.openxmlformats.org/officeDocument/2006/relationships/image" Target="../media/image37.png"/><Relationship Id="rId2" Type="http://schemas.openxmlformats.org/officeDocument/2006/relationships/image" Target="../media/image44.png"/><Relationship Id="rId16"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2.png"/><Relationship Id="rId5" Type="http://schemas.openxmlformats.org/officeDocument/2006/relationships/image" Target="../media/image47.png"/><Relationship Id="rId15" Type="http://schemas.openxmlformats.org/officeDocument/2006/relationships/image" Target="../media/image35.png"/><Relationship Id="rId10" Type="http://schemas.openxmlformats.org/officeDocument/2006/relationships/image" Target="../media/image52.png"/><Relationship Id="rId19"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18" Type="http://schemas.openxmlformats.org/officeDocument/2006/relationships/image" Target="../media/image3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39.png"/><Relationship Id="rId17" Type="http://schemas.openxmlformats.org/officeDocument/2006/relationships/image" Target="../media/image37.png"/><Relationship Id="rId2" Type="http://schemas.openxmlformats.org/officeDocument/2006/relationships/image" Target="../media/image44.png"/><Relationship Id="rId16"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2.png"/><Relationship Id="rId5" Type="http://schemas.openxmlformats.org/officeDocument/2006/relationships/image" Target="../media/image47.png"/><Relationship Id="rId15" Type="http://schemas.openxmlformats.org/officeDocument/2006/relationships/image" Target="../media/image35.png"/><Relationship Id="rId10" Type="http://schemas.openxmlformats.org/officeDocument/2006/relationships/image" Target="../media/image52.png"/><Relationship Id="rId19"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18" Type="http://schemas.openxmlformats.org/officeDocument/2006/relationships/image" Target="../media/image3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39.png"/><Relationship Id="rId17" Type="http://schemas.openxmlformats.org/officeDocument/2006/relationships/image" Target="../media/image37.png"/><Relationship Id="rId2" Type="http://schemas.openxmlformats.org/officeDocument/2006/relationships/image" Target="../media/image44.png"/><Relationship Id="rId16"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32.png"/><Relationship Id="rId5" Type="http://schemas.openxmlformats.org/officeDocument/2006/relationships/image" Target="../media/image47.png"/><Relationship Id="rId15" Type="http://schemas.openxmlformats.org/officeDocument/2006/relationships/image" Target="../media/image35.png"/><Relationship Id="rId10" Type="http://schemas.openxmlformats.org/officeDocument/2006/relationships/image" Target="../media/image52.png"/><Relationship Id="rId19"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73.png"/><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3.png"/><Relationship Id="rId1" Type="http://schemas.openxmlformats.org/officeDocument/2006/relationships/slideLayout" Target="../slideLayouts/slideLayout14.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4.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4.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4.png"/><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ree Thinking"/>
          <p:cNvSpPr txBox="1">
            <a:spLocks noGrp="1"/>
          </p:cNvSpPr>
          <p:nvPr>
            <p:ph type="title"/>
          </p:nvPr>
        </p:nvSpPr>
        <p:spPr>
          <a:xfrm>
            <a:off x="6508675" y="3618507"/>
            <a:ext cx="16668825" cy="4648201"/>
          </a:xfrm>
          <a:prstGeom prst="rect">
            <a:avLst/>
          </a:prstGeom>
        </p:spPr>
        <p:txBody>
          <a:bodyPr/>
          <a:lstStyle/>
          <a:p>
            <a:r>
              <a:rPr lang="en-US" dirty="0" err="1"/>
              <a:t>Phylo</a:t>
            </a:r>
            <a:r>
              <a:rPr lang="en-US" dirty="0"/>
              <a:t> Seminar 2024</a:t>
            </a:r>
            <a:endParaRPr dirty="0"/>
          </a:p>
        </p:txBody>
      </p:sp>
      <p:sp>
        <p:nvSpPr>
          <p:cNvPr id="152" name="Author and Date"/>
          <p:cNvSpPr txBox="1">
            <a:spLocks noGrp="1"/>
          </p:cNvSpPr>
          <p:nvPr>
            <p:ph type="body" idx="22"/>
          </p:nvPr>
        </p:nvSpPr>
        <p:spPr>
          <a:prstGeom prst="rect">
            <a:avLst/>
          </a:prstGeom>
        </p:spPr>
        <p:txBody>
          <a:bodyPr>
            <a:normAutofit lnSpcReduction="10000"/>
          </a:bodyPr>
          <a:lstStyle/>
          <a:p>
            <a:endParaRPr/>
          </a:p>
        </p:txBody>
      </p:sp>
      <p:sp>
        <p:nvSpPr>
          <p:cNvPr id="153" name="An introduction to phylogenetics"/>
          <p:cNvSpPr txBox="1">
            <a:spLocks noGrp="1"/>
          </p:cNvSpPr>
          <p:nvPr>
            <p:ph type="body" sz="quarter" idx="1"/>
          </p:nvPr>
        </p:nvSpPr>
        <p:spPr>
          <a:xfrm>
            <a:off x="6508675" y="8104710"/>
            <a:ext cx="16668825" cy="1116952"/>
          </a:xfrm>
          <a:prstGeom prst="rect">
            <a:avLst/>
          </a:prstGeom>
        </p:spPr>
        <p:txBody>
          <a:bodyPr/>
          <a:lstStyle/>
          <a:p>
            <a:endParaRPr dirty="0"/>
          </a:p>
        </p:txBody>
      </p:sp>
      <p:pic>
        <p:nvPicPr>
          <p:cNvPr id="154" name="phyloDeathStar_onbackground_noText_hires.png" descr="phyloDeathStar_onbackground_noText_hires.png"/>
          <p:cNvPicPr>
            <a:picLocks noChangeAspect="1"/>
          </p:cNvPicPr>
          <p:nvPr/>
        </p:nvPicPr>
        <p:blipFill>
          <a:blip r:embed="rId2"/>
          <a:srcRect b="10793"/>
          <a:stretch>
            <a:fillRect/>
          </a:stretch>
        </p:blipFill>
        <p:spPr>
          <a:xfrm>
            <a:off x="-12497" y="-3102604"/>
            <a:ext cx="24408994" cy="8800458"/>
          </a:xfrm>
          <a:prstGeom prst="rect">
            <a:avLst/>
          </a:prstGeom>
          <a:ln w="12700">
            <a:miter lim="400000"/>
          </a:ln>
        </p:spPr>
      </p:pic>
      <p:pic>
        <p:nvPicPr>
          <p:cNvPr id="155" name="mockTree.pdf" descr="mockTree.pdf"/>
          <p:cNvPicPr>
            <a:picLocks noChangeAspect="1"/>
          </p:cNvPicPr>
          <p:nvPr/>
        </p:nvPicPr>
        <p:blipFill>
          <a:blip r:embed="rId3"/>
          <a:stretch>
            <a:fillRect/>
          </a:stretch>
        </p:blipFill>
        <p:spPr>
          <a:xfrm>
            <a:off x="482174" y="6599738"/>
            <a:ext cx="5487252" cy="651092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t>BI infers a distribution; ML provides a point estimate</a:t>
            </a:r>
          </a:p>
          <a:p>
            <a:pPr lvl="1"/>
            <a:r>
              <a:rPr dirty="0"/>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40362031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sp>
        <p:nvSpPr>
          <p:cNvPr id="1137"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38"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39" name="fbd_tree.pdf" descr="fbd_tree.pdf"/>
          <p:cNvPicPr>
            <a:picLocks noChangeAspect="1"/>
          </p:cNvPicPr>
          <p:nvPr/>
        </p:nvPicPr>
        <p:blipFill>
          <a:blip r:embed="rId2"/>
          <a:srcRect r="95392"/>
          <a:stretch>
            <a:fillRect/>
          </a:stretch>
        </p:blipFill>
        <p:spPr>
          <a:xfrm>
            <a:off x="12183533" y="4108507"/>
            <a:ext cx="409576" cy="7112001"/>
          </a:xfrm>
          <a:prstGeom prst="rect">
            <a:avLst/>
          </a:prstGeom>
          <a:ln w="12700">
            <a:miter lim="400000"/>
          </a:ln>
        </p:spPr>
      </p:pic>
      <p:pic>
        <p:nvPicPr>
          <p:cNvPr id="1140" name="fbd_tree.pdf" descr="fbd_tree.pdf"/>
          <p:cNvPicPr>
            <a:picLocks noChangeAspect="1"/>
          </p:cNvPicPr>
          <p:nvPr/>
        </p:nvPicPr>
        <p:blipFill>
          <a:blip r:embed="rId2"/>
          <a:srcRect l="4593" b="82578"/>
          <a:stretch>
            <a:fillRect/>
          </a:stretch>
        </p:blipFill>
        <p:spPr>
          <a:xfrm>
            <a:off x="12591851" y="4108507"/>
            <a:ext cx="8481683" cy="1239045"/>
          </a:xfrm>
          <a:prstGeom prst="rect">
            <a:avLst/>
          </a:prstGeom>
          <a:ln w="12700">
            <a:miter lim="400000"/>
          </a:ln>
        </p:spPr>
      </p:pic>
      <p:sp>
        <p:nvSpPr>
          <p:cNvPr id="1141"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42"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145" name="Group"/>
          <p:cNvGrpSpPr/>
          <p:nvPr/>
        </p:nvGrpSpPr>
        <p:grpSpPr>
          <a:xfrm>
            <a:off x="0" y="1692"/>
            <a:ext cx="24384000" cy="2691264"/>
            <a:chOff x="0" y="0"/>
            <a:chExt cx="24384000" cy="2691263"/>
          </a:xfrm>
        </p:grpSpPr>
        <p:pic>
          <p:nvPicPr>
            <p:cNvPr id="1143" name="DTE workshop PPT-16x9 background.png" descr="DTE workshop PPT-16x9 background.png"/>
            <p:cNvPicPr>
              <a:picLocks noChangeAspect="1"/>
            </p:cNvPicPr>
            <p:nvPr/>
          </p:nvPicPr>
          <p:blipFill>
            <a:blip r:embed="rId3"/>
            <a:srcRect b="80373"/>
            <a:stretch>
              <a:fillRect/>
            </a:stretch>
          </p:blipFill>
          <p:spPr>
            <a:xfrm>
              <a:off x="0" y="0"/>
              <a:ext cx="24384000" cy="2691264"/>
            </a:xfrm>
            <a:prstGeom prst="rect">
              <a:avLst/>
            </a:prstGeom>
            <a:ln w="12700" cap="flat">
              <a:noFill/>
              <a:miter lim="400000"/>
            </a:ln>
            <a:effectLst/>
          </p:spPr>
        </p:pic>
        <p:sp>
          <p:nvSpPr>
            <p:cNvPr id="1144"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146"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grpSp>
        <p:nvGrpSpPr>
          <p:cNvPr id="1155" name="Group"/>
          <p:cNvGrpSpPr/>
          <p:nvPr/>
        </p:nvGrpSpPr>
        <p:grpSpPr>
          <a:xfrm>
            <a:off x="12566450" y="4933081"/>
            <a:ext cx="9133685" cy="6287427"/>
            <a:chOff x="0" y="0"/>
            <a:chExt cx="9133683" cy="6287425"/>
          </a:xfrm>
        </p:grpSpPr>
        <p:pic>
          <p:nvPicPr>
            <p:cNvPr id="1147" name="fbd_tree.pdf" descr="fbd_tree.pdf"/>
            <p:cNvPicPr>
              <a:picLocks noChangeAspect="1"/>
            </p:cNvPicPr>
            <p:nvPr/>
          </p:nvPicPr>
          <p:blipFill>
            <a:blip r:embed="rId2"/>
            <a:srcRect l="4307" t="11594"/>
            <a:stretch>
              <a:fillRect/>
            </a:stretch>
          </p:blipFill>
          <p:spPr>
            <a:xfrm>
              <a:off x="0" y="0"/>
              <a:ext cx="8507083" cy="6287427"/>
            </a:xfrm>
            <a:prstGeom prst="rect">
              <a:avLst/>
            </a:prstGeom>
            <a:ln w="12700" cap="flat">
              <a:noFill/>
              <a:miter lim="400000"/>
            </a:ln>
            <a:effectLst/>
          </p:spPr>
        </p:pic>
        <p:pic>
          <p:nvPicPr>
            <p:cNvPr id="1148" name="dog-bone-png-dog-bone-icon-709283.png" descr="dog-bone-png-dog-bone-icon-709283.png"/>
            <p:cNvPicPr>
              <a:picLocks noChangeAspect="1"/>
            </p:cNvPicPr>
            <p:nvPr/>
          </p:nvPicPr>
          <p:blipFill>
            <a:blip r:embed="rId4"/>
            <a:stretch>
              <a:fillRect/>
            </a:stretch>
          </p:blipFill>
          <p:spPr>
            <a:xfrm rot="18177072">
              <a:off x="5419147" y="2589507"/>
              <a:ext cx="692114" cy="283838"/>
            </a:xfrm>
            <a:prstGeom prst="rect">
              <a:avLst/>
            </a:prstGeom>
            <a:ln w="12700" cap="flat">
              <a:noFill/>
              <a:miter lim="400000"/>
            </a:ln>
            <a:effectLst/>
          </p:spPr>
        </p:pic>
        <p:pic>
          <p:nvPicPr>
            <p:cNvPr id="1149" name="dog-bone-png-dog-bone-icon-709283.png" descr="dog-bone-png-dog-bone-icon-709283.png"/>
            <p:cNvPicPr>
              <a:picLocks noChangeAspect="1"/>
            </p:cNvPicPr>
            <p:nvPr/>
          </p:nvPicPr>
          <p:blipFill>
            <a:blip r:embed="rId4"/>
            <a:stretch>
              <a:fillRect/>
            </a:stretch>
          </p:blipFill>
          <p:spPr>
            <a:xfrm rot="18177072">
              <a:off x="4106813" y="4477573"/>
              <a:ext cx="692114" cy="283839"/>
            </a:xfrm>
            <a:prstGeom prst="rect">
              <a:avLst/>
            </a:prstGeom>
            <a:ln w="12700" cap="flat">
              <a:noFill/>
              <a:miter lim="400000"/>
            </a:ln>
            <a:effectLst/>
          </p:spPr>
        </p:pic>
        <p:pic>
          <p:nvPicPr>
            <p:cNvPr id="1150" name="dog-bone-png-dog-bone-icon-709283.png" descr="dog-bone-png-dog-bone-icon-709283.png"/>
            <p:cNvPicPr>
              <a:picLocks noChangeAspect="1"/>
            </p:cNvPicPr>
            <p:nvPr/>
          </p:nvPicPr>
          <p:blipFill>
            <a:blip r:embed="rId4"/>
            <a:stretch>
              <a:fillRect/>
            </a:stretch>
          </p:blipFill>
          <p:spPr>
            <a:xfrm rot="18177072">
              <a:off x="4326947" y="1937574"/>
              <a:ext cx="692114" cy="283838"/>
            </a:xfrm>
            <a:prstGeom prst="rect">
              <a:avLst/>
            </a:prstGeom>
            <a:ln w="12700" cap="flat">
              <a:noFill/>
              <a:miter lim="400000"/>
            </a:ln>
            <a:effectLst/>
          </p:spPr>
        </p:pic>
        <p:pic>
          <p:nvPicPr>
            <p:cNvPr id="1151" name="05f87521-20d4-4a05-8ac6-aa0bab7f1394.512.png" descr="05f87521-20d4-4a05-8ac6-aa0bab7f1394.512.png"/>
            <p:cNvPicPr>
              <a:picLocks noChangeAspect="1"/>
            </p:cNvPicPr>
            <p:nvPr/>
          </p:nvPicPr>
          <p:blipFill>
            <a:blip r:embed="rId5"/>
            <a:stretch>
              <a:fillRect/>
            </a:stretch>
          </p:blipFill>
          <p:spPr>
            <a:xfrm>
              <a:off x="8312349" y="3753041"/>
              <a:ext cx="821335" cy="567877"/>
            </a:xfrm>
            <a:prstGeom prst="rect">
              <a:avLst/>
            </a:prstGeom>
            <a:ln w="12700" cap="flat">
              <a:noFill/>
              <a:miter lim="400000"/>
            </a:ln>
            <a:effectLst/>
          </p:spPr>
        </p:pic>
        <p:pic>
          <p:nvPicPr>
            <p:cNvPr id="1152" name="05f87521-20d4-4a05-8ac6-aa0bab7f1394.512.png" descr="05f87521-20d4-4a05-8ac6-aa0bab7f1394.512.png"/>
            <p:cNvPicPr>
              <a:picLocks noChangeAspect="1"/>
            </p:cNvPicPr>
            <p:nvPr/>
          </p:nvPicPr>
          <p:blipFill>
            <a:blip r:embed="rId5"/>
            <a:stretch>
              <a:fillRect/>
            </a:stretch>
          </p:blipFill>
          <p:spPr>
            <a:xfrm>
              <a:off x="8312349" y="5057932"/>
              <a:ext cx="821335" cy="567877"/>
            </a:xfrm>
            <a:prstGeom prst="rect">
              <a:avLst/>
            </a:prstGeom>
            <a:ln w="12700" cap="flat">
              <a:noFill/>
              <a:miter lim="400000"/>
            </a:ln>
            <a:effectLst/>
          </p:spPr>
        </p:pic>
        <p:pic>
          <p:nvPicPr>
            <p:cNvPr id="1153" name="05f87521-20d4-4a05-8ac6-aa0bab7f1394.512.png" descr="05f87521-20d4-4a05-8ac6-aa0bab7f1394.512.png"/>
            <p:cNvPicPr>
              <a:picLocks noChangeAspect="1"/>
            </p:cNvPicPr>
            <p:nvPr/>
          </p:nvPicPr>
          <p:blipFill>
            <a:blip r:embed="rId5"/>
            <a:stretch>
              <a:fillRect/>
            </a:stretch>
          </p:blipFill>
          <p:spPr>
            <a:xfrm>
              <a:off x="8312349" y="5702424"/>
              <a:ext cx="821335" cy="567876"/>
            </a:xfrm>
            <a:prstGeom prst="rect">
              <a:avLst/>
            </a:prstGeom>
            <a:ln w="12700" cap="flat">
              <a:noFill/>
              <a:miter lim="400000"/>
            </a:ln>
            <a:effectLst/>
          </p:spPr>
        </p:pic>
        <p:pic>
          <p:nvPicPr>
            <p:cNvPr id="1154" name="05f87521-20d4-4a05-8ac6-aa0bab7f1394.512.png" descr="05f87521-20d4-4a05-8ac6-aa0bab7f1394.512.png"/>
            <p:cNvPicPr>
              <a:picLocks noChangeAspect="1"/>
            </p:cNvPicPr>
            <p:nvPr/>
          </p:nvPicPr>
          <p:blipFill>
            <a:blip r:embed="rId5"/>
            <a:stretch>
              <a:fillRect/>
            </a:stretch>
          </p:blipFill>
          <p:spPr>
            <a:xfrm>
              <a:off x="8312349" y="499282"/>
              <a:ext cx="821335" cy="567877"/>
            </a:xfrm>
            <a:prstGeom prst="rect">
              <a:avLst/>
            </a:prstGeom>
            <a:ln w="12700" cap="flat">
              <a:noFill/>
              <a:miter lim="400000"/>
            </a:ln>
            <a:effectLst/>
          </p:spPr>
        </p:pic>
      </p:grpSp>
      <p:grpSp>
        <p:nvGrpSpPr>
          <p:cNvPr id="1162" name="Group"/>
          <p:cNvGrpSpPr/>
          <p:nvPr/>
        </p:nvGrpSpPr>
        <p:grpSpPr>
          <a:xfrm>
            <a:off x="10931403" y="11639550"/>
            <a:ext cx="9953226" cy="774366"/>
            <a:chOff x="0" y="0"/>
            <a:chExt cx="9953223" cy="774365"/>
          </a:xfrm>
        </p:grpSpPr>
        <p:sp>
          <p:nvSpPr>
            <p:cNvPr id="1156"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57"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58"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59"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160"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161"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1163" name="Let’s simulate a tree with this process.…"/>
          <p:cNvSpPr txBox="1"/>
          <p:nvPr/>
        </p:nvSpPr>
        <p:spPr>
          <a:xfrm>
            <a:off x="1498663" y="3122372"/>
            <a:ext cx="9241638" cy="8470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And so forth, until we reach the present (or everyone goes extinct).</a:t>
            </a:r>
          </a:p>
        </p:txBody>
      </p:sp>
      <p:pic>
        <p:nvPicPr>
          <p:cNvPr id="1164"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165" name="speciation event"/>
          <p:cNvSpPr txBox="1"/>
          <p:nvPr/>
        </p:nvSpPr>
        <p:spPr>
          <a:xfrm>
            <a:off x="11711216" y="6892379"/>
            <a:ext cx="2774824"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173"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
        <p:nvSpPr>
          <p:cNvPr id="1174" name="Connection Line"/>
          <p:cNvSpPr/>
          <p:nvPr/>
        </p:nvSpPr>
        <p:spPr>
          <a:xfrm>
            <a:off x="14326525" y="3238567"/>
            <a:ext cx="1349111" cy="985043"/>
          </a:xfrm>
          <a:custGeom>
            <a:avLst/>
            <a:gdLst/>
            <a:ahLst/>
            <a:cxnLst>
              <a:cxn ang="0">
                <a:pos x="wd2" y="hd2"/>
              </a:cxn>
              <a:cxn ang="5400000">
                <a:pos x="wd2" y="hd2"/>
              </a:cxn>
              <a:cxn ang="10800000">
                <a:pos x="wd2" y="hd2"/>
              </a:cxn>
              <a:cxn ang="16200000">
                <a:pos x="wd2" y="hd2"/>
              </a:cxn>
            </a:cxnLst>
            <a:rect l="0" t="0" r="r" b="b"/>
            <a:pathLst>
              <a:path w="21600" h="21107" extrusionOk="0">
                <a:moveTo>
                  <a:pt x="21600" y="21107"/>
                </a:moveTo>
                <a:cubicBezTo>
                  <a:pt x="18293" y="6534"/>
                  <a:pt x="11093" y="-493"/>
                  <a:pt x="0" y="27"/>
                </a:cubicBezTo>
              </a:path>
            </a:pathLst>
          </a:custGeom>
          <a:ln w="31750">
            <a:solidFill>
              <a:srgbClr val="FCB040"/>
            </a:solidFill>
            <a:miter lim="400000"/>
            <a:headEnd type="stealth"/>
          </a:ln>
        </p:spPr>
        <p:txBody>
          <a:bodyPr/>
          <a:lstStyle/>
          <a:p>
            <a:endParaRPr/>
          </a:p>
        </p:txBody>
      </p:sp>
      <p:sp>
        <p:nvSpPr>
          <p:cNvPr id="1168" name="fossilization event"/>
          <p:cNvSpPr txBox="1"/>
          <p:nvPr/>
        </p:nvSpPr>
        <p:spPr>
          <a:xfrm>
            <a:off x="11265595" y="2938445"/>
            <a:ext cx="2971801"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fossilization event</a:t>
            </a:r>
          </a:p>
        </p:txBody>
      </p:sp>
      <p:sp>
        <p:nvSpPr>
          <p:cNvPr id="1175" name="Connection Line"/>
          <p:cNvSpPr/>
          <p:nvPr/>
        </p:nvSpPr>
        <p:spPr>
          <a:xfrm>
            <a:off x="18406333" y="3427141"/>
            <a:ext cx="776950" cy="822134"/>
          </a:xfrm>
          <a:custGeom>
            <a:avLst/>
            <a:gdLst/>
            <a:ahLst/>
            <a:cxnLst>
              <a:cxn ang="0">
                <a:pos x="wd2" y="hd2"/>
              </a:cxn>
              <a:cxn ang="5400000">
                <a:pos x="wd2" y="hd2"/>
              </a:cxn>
              <a:cxn ang="10800000">
                <a:pos x="wd2" y="hd2"/>
              </a:cxn>
              <a:cxn ang="16200000">
                <a:pos x="wd2" y="hd2"/>
              </a:cxn>
            </a:cxnLst>
            <a:rect l="0" t="0" r="r" b="b"/>
            <a:pathLst>
              <a:path w="21600" h="21466" extrusionOk="0">
                <a:moveTo>
                  <a:pt x="0" y="21466"/>
                </a:moveTo>
                <a:cubicBezTo>
                  <a:pt x="540" y="7021"/>
                  <a:pt x="7740" y="-134"/>
                  <a:pt x="21600" y="2"/>
                </a:cubicBezTo>
              </a:path>
            </a:pathLst>
          </a:custGeom>
          <a:ln w="31750">
            <a:solidFill>
              <a:srgbClr val="FCB040"/>
            </a:solidFill>
            <a:miter lim="400000"/>
            <a:headEnd type="stealth"/>
          </a:ln>
        </p:spPr>
        <p:txBody>
          <a:bodyPr/>
          <a:lstStyle/>
          <a:p>
            <a:endParaRPr/>
          </a:p>
        </p:txBody>
      </p:sp>
      <p:sp>
        <p:nvSpPr>
          <p:cNvPr id="1170" name="extinction event"/>
          <p:cNvSpPr txBox="1"/>
          <p:nvPr/>
        </p:nvSpPr>
        <p:spPr>
          <a:xfrm>
            <a:off x="19284512" y="3126857"/>
            <a:ext cx="2675764"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FCB040"/>
                </a:solidFill>
                <a:latin typeface="Helvetica Neue Light"/>
                <a:ea typeface="Helvetica Neue Light"/>
                <a:cs typeface="Helvetica Neue Light"/>
                <a:sym typeface="Helvetica Neue Light"/>
              </a:defRPr>
            </a:lvl1pPr>
          </a:lstStyle>
          <a:p>
            <a:r>
              <a:t>extinction event</a:t>
            </a:r>
          </a:p>
        </p:txBody>
      </p:sp>
      <p:sp>
        <p:nvSpPr>
          <p:cNvPr id="1176" name="Connection Line"/>
          <p:cNvSpPr/>
          <p:nvPr/>
        </p:nvSpPr>
        <p:spPr>
          <a:xfrm>
            <a:off x="20374898" y="5781453"/>
            <a:ext cx="572297" cy="1334956"/>
          </a:xfrm>
          <a:custGeom>
            <a:avLst/>
            <a:gdLst/>
            <a:ahLst/>
            <a:cxnLst>
              <a:cxn ang="0">
                <a:pos x="wd2" y="hd2"/>
              </a:cxn>
              <a:cxn ang="5400000">
                <a:pos x="wd2" y="hd2"/>
              </a:cxn>
              <a:cxn ang="10800000">
                <a:pos x="wd2" y="hd2"/>
              </a:cxn>
              <a:cxn ang="16200000">
                <a:pos x="wd2" y="hd2"/>
              </a:cxn>
            </a:cxnLst>
            <a:rect l="0" t="0" r="r" b="b"/>
            <a:pathLst>
              <a:path w="16308" h="21600" extrusionOk="0">
                <a:moveTo>
                  <a:pt x="11426" y="0"/>
                </a:moveTo>
                <a:cubicBezTo>
                  <a:pt x="-5292" y="9529"/>
                  <a:pt x="-3665" y="16729"/>
                  <a:pt x="16308" y="21600"/>
                </a:cubicBezTo>
              </a:path>
            </a:pathLst>
          </a:custGeom>
          <a:ln w="31750">
            <a:solidFill>
              <a:srgbClr val="FCB040"/>
            </a:solidFill>
            <a:miter lim="400000"/>
            <a:headEnd type="stealth"/>
          </a:ln>
        </p:spPr>
        <p:txBody>
          <a:bodyPr/>
          <a:lstStyle/>
          <a:p>
            <a:endParaRPr/>
          </a:p>
        </p:txBody>
      </p:sp>
      <p:sp>
        <p:nvSpPr>
          <p:cNvPr id="1172" name="sampling event"/>
          <p:cNvSpPr txBox="1"/>
          <p:nvPr/>
        </p:nvSpPr>
        <p:spPr>
          <a:xfrm>
            <a:off x="21003246" y="6843724"/>
            <a:ext cx="2583943"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FCB040"/>
                </a:solidFill>
                <a:latin typeface="Helvetica Neue Light"/>
                <a:ea typeface="Helvetica Neue Light"/>
                <a:cs typeface="Helvetica Neue Light"/>
                <a:sym typeface="Helvetica Neue Light"/>
              </a:defRPr>
            </a:lvl1pPr>
          </a:lstStyle>
          <a:p>
            <a:r>
              <a:t>sampling event</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0" name="Group"/>
          <p:cNvGrpSpPr/>
          <p:nvPr/>
        </p:nvGrpSpPr>
        <p:grpSpPr>
          <a:xfrm>
            <a:off x="0" y="1692"/>
            <a:ext cx="24384000" cy="2691264"/>
            <a:chOff x="0" y="0"/>
            <a:chExt cx="24384000" cy="2691263"/>
          </a:xfrm>
        </p:grpSpPr>
        <p:pic>
          <p:nvPicPr>
            <p:cNvPr id="1178"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17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181"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182" name="fbd_tree.pdf" descr="fbd_tree.pdf"/>
          <p:cNvPicPr>
            <a:picLocks noChangeAspect="1"/>
          </p:cNvPicPr>
          <p:nvPr/>
        </p:nvPicPr>
        <p:blipFill>
          <a:blip r:embed="rId3"/>
          <a:stretch>
            <a:fillRect/>
          </a:stretch>
        </p:blipFill>
        <p:spPr>
          <a:xfrm>
            <a:off x="12183533" y="4108507"/>
            <a:ext cx="8890001" cy="7112001"/>
          </a:xfrm>
          <a:prstGeom prst="rect">
            <a:avLst/>
          </a:prstGeom>
          <a:ln w="12700">
            <a:miter lim="400000"/>
          </a:ln>
        </p:spPr>
      </p:pic>
      <p:sp>
        <p:nvSpPr>
          <p:cNvPr id="1183"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pic>
        <p:nvPicPr>
          <p:cNvPr id="1184" name="dog-bone-png-dog-bone-icon-709283.png" descr="dog-bone-png-dog-bone-icon-709283.png"/>
          <p:cNvPicPr>
            <a:picLocks noChangeAspect="1"/>
          </p:cNvPicPr>
          <p:nvPr/>
        </p:nvPicPr>
        <p:blipFill>
          <a:blip r:embed="rId4"/>
          <a:stretch>
            <a:fillRect/>
          </a:stretch>
        </p:blipFill>
        <p:spPr>
          <a:xfrm rot="18177072">
            <a:off x="16673264" y="9410655"/>
            <a:ext cx="692114" cy="283839"/>
          </a:xfrm>
          <a:prstGeom prst="rect">
            <a:avLst/>
          </a:prstGeom>
          <a:ln w="12700">
            <a:miter lim="400000"/>
          </a:ln>
        </p:spPr>
      </p:pic>
      <p:sp>
        <p:nvSpPr>
          <p:cNvPr id="1185"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86"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187" name="Rectangle"/>
          <p:cNvSpPr/>
          <p:nvPr/>
        </p:nvSpPr>
        <p:spPr>
          <a:xfrm>
            <a:off x="17238926" y="6765898"/>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88" name="dog-bone-png-dog-bone-icon-709283.png" descr="dog-bone-png-dog-bone-icon-709283.png"/>
          <p:cNvPicPr>
            <a:picLocks noChangeAspect="1"/>
          </p:cNvPicPr>
          <p:nvPr/>
        </p:nvPicPr>
        <p:blipFill>
          <a:blip r:embed="rId4"/>
          <a:stretch>
            <a:fillRect/>
          </a:stretch>
        </p:blipFill>
        <p:spPr>
          <a:xfrm rot="18177072">
            <a:off x="16893398" y="6870655"/>
            <a:ext cx="692114" cy="283839"/>
          </a:xfrm>
          <a:prstGeom prst="rect">
            <a:avLst/>
          </a:prstGeom>
          <a:ln w="12700">
            <a:miter lim="400000"/>
          </a:ln>
        </p:spPr>
      </p:pic>
      <p:sp>
        <p:nvSpPr>
          <p:cNvPr id="1189" name="Rectangle"/>
          <p:cNvSpPr/>
          <p:nvPr/>
        </p:nvSpPr>
        <p:spPr>
          <a:xfrm>
            <a:off x="18331126" y="7437301"/>
            <a:ext cx="3018897"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90" name="dog-bone-png-dog-bone-icon-709283.png" descr="dog-bone-png-dog-bone-icon-709283.png"/>
          <p:cNvPicPr>
            <a:picLocks noChangeAspect="1"/>
          </p:cNvPicPr>
          <p:nvPr/>
        </p:nvPicPr>
        <p:blipFill>
          <a:blip r:embed="rId4"/>
          <a:stretch>
            <a:fillRect/>
          </a:stretch>
        </p:blipFill>
        <p:spPr>
          <a:xfrm rot="18177072">
            <a:off x="17985598" y="7522588"/>
            <a:ext cx="692114" cy="283839"/>
          </a:xfrm>
          <a:prstGeom prst="rect">
            <a:avLst/>
          </a:prstGeom>
          <a:ln w="12700">
            <a:miter lim="400000"/>
          </a:ln>
        </p:spPr>
      </p:pic>
      <p:sp>
        <p:nvSpPr>
          <p:cNvPr id="1191" name="Rectangle"/>
          <p:cNvSpPr/>
          <p:nvPr/>
        </p:nvSpPr>
        <p:spPr>
          <a:xfrm>
            <a:off x="17467526" y="8035618"/>
            <a:ext cx="3156910" cy="457229"/>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92"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93"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94" name="Rectangle"/>
          <p:cNvSpPr/>
          <p:nvPr/>
        </p:nvSpPr>
        <p:spPr>
          <a:xfrm>
            <a:off x="16608654" y="6186669"/>
            <a:ext cx="821336"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95" name="05f87521-20d4-4a05-8ac6-aa0bab7f1394.512.png" descr="05f87521-20d4-4a05-8ac6-aa0bab7f1394.512.png"/>
          <p:cNvPicPr>
            <a:picLocks noChangeAspect="1"/>
          </p:cNvPicPr>
          <p:nvPr/>
        </p:nvPicPr>
        <p:blipFill>
          <a:blip r:embed="rId5"/>
          <a:stretch>
            <a:fillRect/>
          </a:stretch>
        </p:blipFill>
        <p:spPr>
          <a:xfrm>
            <a:off x="20878800" y="8686123"/>
            <a:ext cx="821335" cy="567877"/>
          </a:xfrm>
          <a:prstGeom prst="rect">
            <a:avLst/>
          </a:prstGeom>
          <a:ln w="12700">
            <a:miter lim="400000"/>
          </a:ln>
        </p:spPr>
      </p:pic>
      <p:pic>
        <p:nvPicPr>
          <p:cNvPr id="1196" name="05f87521-20d4-4a05-8ac6-aa0bab7f1394.512.png" descr="05f87521-20d4-4a05-8ac6-aa0bab7f1394.512.png"/>
          <p:cNvPicPr>
            <a:picLocks noChangeAspect="1"/>
          </p:cNvPicPr>
          <p:nvPr/>
        </p:nvPicPr>
        <p:blipFill>
          <a:blip r:embed="rId5"/>
          <a:stretch>
            <a:fillRect/>
          </a:stretch>
        </p:blipFill>
        <p:spPr>
          <a:xfrm>
            <a:off x="20878800" y="9991014"/>
            <a:ext cx="821335" cy="567877"/>
          </a:xfrm>
          <a:prstGeom prst="rect">
            <a:avLst/>
          </a:prstGeom>
          <a:ln w="12700">
            <a:miter lim="400000"/>
          </a:ln>
        </p:spPr>
      </p:pic>
      <p:pic>
        <p:nvPicPr>
          <p:cNvPr id="1197" name="05f87521-20d4-4a05-8ac6-aa0bab7f1394.512.png" descr="05f87521-20d4-4a05-8ac6-aa0bab7f1394.512.png"/>
          <p:cNvPicPr>
            <a:picLocks noChangeAspect="1"/>
          </p:cNvPicPr>
          <p:nvPr/>
        </p:nvPicPr>
        <p:blipFill>
          <a:blip r:embed="rId5"/>
          <a:stretch>
            <a:fillRect/>
          </a:stretch>
        </p:blipFill>
        <p:spPr>
          <a:xfrm>
            <a:off x="20878800" y="10635505"/>
            <a:ext cx="821335" cy="567877"/>
          </a:xfrm>
          <a:prstGeom prst="rect">
            <a:avLst/>
          </a:prstGeom>
          <a:ln w="12700">
            <a:miter lim="400000"/>
          </a:ln>
        </p:spPr>
      </p:pic>
      <p:pic>
        <p:nvPicPr>
          <p:cNvPr id="1198" name="05f87521-20d4-4a05-8ac6-aa0bab7f1394.512.png" descr="05f87521-20d4-4a05-8ac6-aa0bab7f1394.512.png"/>
          <p:cNvPicPr>
            <a:picLocks noChangeAspect="1"/>
          </p:cNvPicPr>
          <p:nvPr/>
        </p:nvPicPr>
        <p:blipFill>
          <a:blip r:embed="rId5"/>
          <a:stretch>
            <a:fillRect/>
          </a:stretch>
        </p:blipFill>
        <p:spPr>
          <a:xfrm>
            <a:off x="20878800" y="5432364"/>
            <a:ext cx="821335" cy="567877"/>
          </a:xfrm>
          <a:prstGeom prst="rect">
            <a:avLst/>
          </a:prstGeom>
          <a:ln w="12700">
            <a:miter lim="400000"/>
          </a:ln>
        </p:spPr>
      </p:pic>
      <p:sp>
        <p:nvSpPr>
          <p:cNvPr id="1199" name="Rectangle"/>
          <p:cNvSpPr/>
          <p:nvPr/>
        </p:nvSpPr>
        <p:spPr>
          <a:xfrm>
            <a:off x="19414991" y="9428488"/>
            <a:ext cx="1426072" cy="634198"/>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206" name="Group"/>
          <p:cNvGrpSpPr/>
          <p:nvPr/>
        </p:nvGrpSpPr>
        <p:grpSpPr>
          <a:xfrm>
            <a:off x="10931403" y="11639550"/>
            <a:ext cx="9953226" cy="774366"/>
            <a:chOff x="0" y="0"/>
            <a:chExt cx="9953223" cy="774365"/>
          </a:xfrm>
        </p:grpSpPr>
        <p:sp>
          <p:nvSpPr>
            <p:cNvPr id="1200"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01"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02"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03"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204"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205"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mc:AlternateContent xmlns:mc="http://schemas.openxmlformats.org/markup-compatibility/2006" xmlns:a14="http://schemas.microsoft.com/office/drawing/2010/main">
        <mc:Choice Requires="a14">
          <p:sp>
            <p:nvSpPr>
              <p:cNvPr id="1207" name="We then remove unsampled lineages, producing a “reconstructed” or “sampled” tree,  , with fossil ages F."/>
              <p:cNvSpPr txBox="1"/>
              <p:nvPr/>
            </p:nvSpPr>
            <p:spPr>
              <a:xfrm>
                <a:off x="1498663" y="3122372"/>
                <a:ext cx="9241638" cy="187844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We then remove unsampled lineages, producing a “reconstructed” or “sampled” tree, </a:t>
                </a:r>
                <a14:m>
                  <m:oMath xmlns:m="http://schemas.openxmlformats.org/officeDocument/2006/math">
                    <m:r>
                      <m:rPr>
                        <m:sty m:val="p"/>
                      </m:rPr>
                      <a:rPr sz="4650" i="1">
                        <a:solidFill>
                          <a:srgbClr val="000000"/>
                        </a:solidFill>
                        <a:latin typeface="Cambria Math" panose="02040503050406030204" pitchFamily="18" charset="0"/>
                      </a:rPr>
                      <m:t>Ψ</m:t>
                    </m:r>
                  </m:oMath>
                </a14:m>
                <a:r>
                  <a:t>, with fossil ages </a:t>
                </a:r>
                <a:r>
                  <a:rPr b="1" i="1">
                    <a:latin typeface="Helvetica Neue"/>
                    <a:ea typeface="Helvetica Neue"/>
                    <a:cs typeface="Helvetica Neue"/>
                    <a:sym typeface="Helvetica Neue"/>
                  </a:rPr>
                  <a:t>F</a:t>
                </a:r>
                <a:r>
                  <a:t>.</a:t>
                </a:r>
              </a:p>
            </p:txBody>
          </p:sp>
        </mc:Choice>
        <mc:Fallback xmlns="">
          <p:sp>
            <p:nvSpPr>
              <p:cNvPr id="1207" name="We then remove unsampled lineages, producing a “reconstructed” or “sampled” tree,  , with fossil ages F."/>
              <p:cNvSpPr txBox="1">
                <a:spLocks noRot="1" noChangeAspect="1" noMove="1" noResize="1" noEditPoints="1" noAdjustHandles="1" noChangeArrowheads="1" noChangeShapeType="1" noTextEdit="1"/>
              </p:cNvSpPr>
              <p:nvPr/>
            </p:nvSpPr>
            <p:spPr>
              <a:xfrm>
                <a:off x="1498663" y="3122372"/>
                <a:ext cx="9241638" cy="1878441"/>
              </a:xfrm>
              <a:prstGeom prst="rect">
                <a:avLst/>
              </a:prstGeom>
              <a:blipFill>
                <a:blip r:embed="rId6"/>
                <a:stretch>
                  <a:fillRect t="-4027" b="-1140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1" name="Group"/>
          <p:cNvGrpSpPr/>
          <p:nvPr/>
        </p:nvGrpSpPr>
        <p:grpSpPr>
          <a:xfrm>
            <a:off x="0" y="1692"/>
            <a:ext cx="24384000" cy="2691264"/>
            <a:chOff x="0" y="0"/>
            <a:chExt cx="24384000" cy="2691263"/>
          </a:xfrm>
        </p:grpSpPr>
        <p:pic>
          <p:nvPicPr>
            <p:cNvPr id="1209"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21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212"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213" name="fbd_tree.pdf" descr="fbd_tree.pdf"/>
          <p:cNvPicPr>
            <a:picLocks noChangeAspect="1"/>
          </p:cNvPicPr>
          <p:nvPr/>
        </p:nvPicPr>
        <p:blipFill>
          <a:blip r:embed="rId3"/>
          <a:stretch>
            <a:fillRect/>
          </a:stretch>
        </p:blipFill>
        <p:spPr>
          <a:xfrm>
            <a:off x="12183533" y="4108507"/>
            <a:ext cx="8890001" cy="7112001"/>
          </a:xfrm>
          <a:prstGeom prst="rect">
            <a:avLst/>
          </a:prstGeom>
          <a:ln w="12700">
            <a:miter lim="400000"/>
          </a:ln>
        </p:spPr>
      </p:pic>
      <p:sp>
        <p:nvSpPr>
          <p:cNvPr id="1214"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pic>
        <p:nvPicPr>
          <p:cNvPr id="1215" name="dog-bone-png-dog-bone-icon-709283.png" descr="dog-bone-png-dog-bone-icon-709283.png"/>
          <p:cNvPicPr>
            <a:picLocks noChangeAspect="1"/>
          </p:cNvPicPr>
          <p:nvPr/>
        </p:nvPicPr>
        <p:blipFill>
          <a:blip r:embed="rId4"/>
          <a:stretch>
            <a:fillRect/>
          </a:stretch>
        </p:blipFill>
        <p:spPr>
          <a:xfrm rot="18177072">
            <a:off x="16673264" y="9410655"/>
            <a:ext cx="692114" cy="283839"/>
          </a:xfrm>
          <a:prstGeom prst="rect">
            <a:avLst/>
          </a:prstGeom>
          <a:ln w="12700">
            <a:miter lim="400000"/>
          </a:ln>
        </p:spPr>
      </p:pic>
      <p:sp>
        <p:nvSpPr>
          <p:cNvPr id="1216"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17"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218" name="Rectangle"/>
          <p:cNvSpPr/>
          <p:nvPr/>
        </p:nvSpPr>
        <p:spPr>
          <a:xfrm>
            <a:off x="17238926" y="6765898"/>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19" name="dog-bone-png-dog-bone-icon-709283.png" descr="dog-bone-png-dog-bone-icon-709283.png"/>
          <p:cNvPicPr>
            <a:picLocks noChangeAspect="1"/>
          </p:cNvPicPr>
          <p:nvPr/>
        </p:nvPicPr>
        <p:blipFill>
          <a:blip r:embed="rId4"/>
          <a:stretch>
            <a:fillRect/>
          </a:stretch>
        </p:blipFill>
        <p:spPr>
          <a:xfrm rot="18177072">
            <a:off x="16893398" y="6870655"/>
            <a:ext cx="692114" cy="283839"/>
          </a:xfrm>
          <a:prstGeom prst="rect">
            <a:avLst/>
          </a:prstGeom>
          <a:ln w="12700">
            <a:miter lim="400000"/>
          </a:ln>
        </p:spPr>
      </p:pic>
      <p:sp>
        <p:nvSpPr>
          <p:cNvPr id="1220" name="Rectangle"/>
          <p:cNvSpPr/>
          <p:nvPr/>
        </p:nvSpPr>
        <p:spPr>
          <a:xfrm>
            <a:off x="18331126" y="7437301"/>
            <a:ext cx="3018897"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21" name="dog-bone-png-dog-bone-icon-709283.png" descr="dog-bone-png-dog-bone-icon-709283.png"/>
          <p:cNvPicPr>
            <a:picLocks noChangeAspect="1"/>
          </p:cNvPicPr>
          <p:nvPr/>
        </p:nvPicPr>
        <p:blipFill>
          <a:blip r:embed="rId4"/>
          <a:stretch>
            <a:fillRect/>
          </a:stretch>
        </p:blipFill>
        <p:spPr>
          <a:xfrm rot="18177072">
            <a:off x="17985598" y="7522588"/>
            <a:ext cx="692114" cy="283839"/>
          </a:xfrm>
          <a:prstGeom prst="rect">
            <a:avLst/>
          </a:prstGeom>
          <a:ln w="12700">
            <a:miter lim="400000"/>
          </a:ln>
        </p:spPr>
      </p:pic>
      <p:sp>
        <p:nvSpPr>
          <p:cNvPr id="1222" name="Rectangle"/>
          <p:cNvSpPr/>
          <p:nvPr/>
        </p:nvSpPr>
        <p:spPr>
          <a:xfrm>
            <a:off x="17467526" y="8035618"/>
            <a:ext cx="3156910" cy="457229"/>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23"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24"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25" name="Rectangle"/>
          <p:cNvSpPr/>
          <p:nvPr/>
        </p:nvSpPr>
        <p:spPr>
          <a:xfrm>
            <a:off x="16608654" y="6186669"/>
            <a:ext cx="821336"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26" name="05f87521-20d4-4a05-8ac6-aa0bab7f1394.512.png" descr="05f87521-20d4-4a05-8ac6-aa0bab7f1394.512.png"/>
          <p:cNvPicPr>
            <a:picLocks noChangeAspect="1"/>
          </p:cNvPicPr>
          <p:nvPr/>
        </p:nvPicPr>
        <p:blipFill>
          <a:blip r:embed="rId5"/>
          <a:stretch>
            <a:fillRect/>
          </a:stretch>
        </p:blipFill>
        <p:spPr>
          <a:xfrm>
            <a:off x="20878800" y="8686123"/>
            <a:ext cx="821335" cy="567877"/>
          </a:xfrm>
          <a:prstGeom prst="rect">
            <a:avLst/>
          </a:prstGeom>
          <a:ln w="12700">
            <a:miter lim="400000"/>
          </a:ln>
        </p:spPr>
      </p:pic>
      <p:pic>
        <p:nvPicPr>
          <p:cNvPr id="1227" name="05f87521-20d4-4a05-8ac6-aa0bab7f1394.512.png" descr="05f87521-20d4-4a05-8ac6-aa0bab7f1394.512.png"/>
          <p:cNvPicPr>
            <a:picLocks noChangeAspect="1"/>
          </p:cNvPicPr>
          <p:nvPr/>
        </p:nvPicPr>
        <p:blipFill>
          <a:blip r:embed="rId5"/>
          <a:stretch>
            <a:fillRect/>
          </a:stretch>
        </p:blipFill>
        <p:spPr>
          <a:xfrm>
            <a:off x="20878800" y="9991014"/>
            <a:ext cx="821335" cy="567877"/>
          </a:xfrm>
          <a:prstGeom prst="rect">
            <a:avLst/>
          </a:prstGeom>
          <a:ln w="12700">
            <a:miter lim="400000"/>
          </a:ln>
        </p:spPr>
      </p:pic>
      <p:pic>
        <p:nvPicPr>
          <p:cNvPr id="1228" name="05f87521-20d4-4a05-8ac6-aa0bab7f1394.512.png" descr="05f87521-20d4-4a05-8ac6-aa0bab7f1394.512.png"/>
          <p:cNvPicPr>
            <a:picLocks noChangeAspect="1"/>
          </p:cNvPicPr>
          <p:nvPr/>
        </p:nvPicPr>
        <p:blipFill>
          <a:blip r:embed="rId5"/>
          <a:stretch>
            <a:fillRect/>
          </a:stretch>
        </p:blipFill>
        <p:spPr>
          <a:xfrm>
            <a:off x="20878800" y="10635505"/>
            <a:ext cx="821335" cy="567877"/>
          </a:xfrm>
          <a:prstGeom prst="rect">
            <a:avLst/>
          </a:prstGeom>
          <a:ln w="12700">
            <a:miter lim="400000"/>
          </a:ln>
        </p:spPr>
      </p:pic>
      <p:pic>
        <p:nvPicPr>
          <p:cNvPr id="1229" name="05f87521-20d4-4a05-8ac6-aa0bab7f1394.512.png" descr="05f87521-20d4-4a05-8ac6-aa0bab7f1394.512.png"/>
          <p:cNvPicPr>
            <a:picLocks noChangeAspect="1"/>
          </p:cNvPicPr>
          <p:nvPr/>
        </p:nvPicPr>
        <p:blipFill>
          <a:blip r:embed="rId5"/>
          <a:stretch>
            <a:fillRect/>
          </a:stretch>
        </p:blipFill>
        <p:spPr>
          <a:xfrm>
            <a:off x="20878800" y="5432364"/>
            <a:ext cx="821335" cy="567877"/>
          </a:xfrm>
          <a:prstGeom prst="rect">
            <a:avLst/>
          </a:prstGeom>
          <a:ln w="12700">
            <a:miter lim="400000"/>
          </a:ln>
        </p:spPr>
      </p:pic>
      <p:sp>
        <p:nvSpPr>
          <p:cNvPr id="1230" name="Rectangle"/>
          <p:cNvSpPr/>
          <p:nvPr/>
        </p:nvSpPr>
        <p:spPr>
          <a:xfrm>
            <a:off x="19414991" y="9428488"/>
            <a:ext cx="1426072" cy="634198"/>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237" name="Group"/>
          <p:cNvGrpSpPr/>
          <p:nvPr/>
        </p:nvGrpSpPr>
        <p:grpSpPr>
          <a:xfrm>
            <a:off x="10931403" y="11639550"/>
            <a:ext cx="9953226" cy="774366"/>
            <a:chOff x="0" y="0"/>
            <a:chExt cx="9953223" cy="774365"/>
          </a:xfrm>
        </p:grpSpPr>
        <p:sp>
          <p:nvSpPr>
            <p:cNvPr id="1231"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32"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33"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34"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235"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236"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mc:AlternateContent xmlns:mc="http://schemas.openxmlformats.org/markup-compatibility/2006" xmlns:a14="http://schemas.microsoft.com/office/drawing/2010/main">
        <mc:Choice Requires="a14">
          <p:sp>
            <p:nvSpPr>
              <p:cNvPr id="1238" name="We then remove unsampled lineages, producing a “reconstructed” or “sampled” tree,  , with fossil ages F.…"/>
              <p:cNvSpPr txBox="1"/>
              <p:nvPr/>
            </p:nvSpPr>
            <p:spPr>
              <a:xfrm>
                <a:off x="1498663" y="3122372"/>
                <a:ext cx="9241638" cy="299604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We then remove unsampled lineages, producing a “reconstructed” or “sampled” tree, </a:t>
                </a:r>
                <a14:m>
                  <m:oMath xmlns:m="http://schemas.openxmlformats.org/officeDocument/2006/math">
                    <m:r>
                      <m:rPr>
                        <m:sty m:val="p"/>
                      </m:rPr>
                      <a:rPr sz="4650" i="1">
                        <a:solidFill>
                          <a:srgbClr val="000000"/>
                        </a:solidFill>
                        <a:latin typeface="Cambria Math" panose="02040503050406030204" pitchFamily="18" charset="0"/>
                      </a:rPr>
                      <m:t>Ψ</m:t>
                    </m:r>
                  </m:oMath>
                </a14:m>
                <a:r>
                  <a:t>, with fossil ages </a:t>
                </a:r>
                <a:r>
                  <a:rPr b="1" i="1">
                    <a:latin typeface="Helvetica Neue"/>
                    <a:ea typeface="Helvetica Neue"/>
                    <a:cs typeface="Helvetica Neue"/>
                    <a:sym typeface="Helvetica Neue"/>
                  </a:rPr>
                  <a:t>F</a:t>
                </a:r>
                <a:r>
                  <a: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Notice there can be sampled ancestors!</a:t>
                </a:r>
              </a:p>
            </p:txBody>
          </p:sp>
        </mc:Choice>
        <mc:Fallback xmlns="">
          <p:sp>
            <p:nvSpPr>
              <p:cNvPr id="1238" name="We then remove unsampled lineages, producing a “reconstructed” or “sampled” tree,  , with fossil ages F.…"/>
              <p:cNvSpPr txBox="1">
                <a:spLocks noRot="1" noChangeAspect="1" noMove="1" noResize="1" noEditPoints="1" noAdjustHandles="1" noChangeArrowheads="1" noChangeShapeType="1" noTextEdit="1"/>
              </p:cNvSpPr>
              <p:nvPr/>
            </p:nvSpPr>
            <p:spPr>
              <a:xfrm>
                <a:off x="1498663" y="3122372"/>
                <a:ext cx="9241638" cy="2996041"/>
              </a:xfrm>
              <a:prstGeom prst="rect">
                <a:avLst/>
              </a:prstGeom>
              <a:blipFill>
                <a:blip r:embed="rId6"/>
                <a:stretch>
                  <a:fillRect t="-2532" b="-759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2" name="Group"/>
          <p:cNvGrpSpPr/>
          <p:nvPr/>
        </p:nvGrpSpPr>
        <p:grpSpPr>
          <a:xfrm>
            <a:off x="0" y="1692"/>
            <a:ext cx="24384000" cy="2691264"/>
            <a:chOff x="0" y="0"/>
            <a:chExt cx="24384000" cy="2691263"/>
          </a:xfrm>
        </p:grpSpPr>
        <p:pic>
          <p:nvPicPr>
            <p:cNvPr id="1240"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241"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243"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244" name="fbd_tree.pdf" descr="fbd_tree.pdf"/>
          <p:cNvPicPr>
            <a:picLocks noChangeAspect="1"/>
          </p:cNvPicPr>
          <p:nvPr/>
        </p:nvPicPr>
        <p:blipFill>
          <a:blip r:embed="rId3"/>
          <a:stretch>
            <a:fillRect/>
          </a:stretch>
        </p:blipFill>
        <p:spPr>
          <a:xfrm>
            <a:off x="12183533" y="4108507"/>
            <a:ext cx="8890001" cy="7112001"/>
          </a:xfrm>
          <a:prstGeom prst="rect">
            <a:avLst/>
          </a:prstGeom>
          <a:ln w="12700">
            <a:miter lim="400000"/>
          </a:ln>
        </p:spPr>
      </p:pic>
      <p:sp>
        <p:nvSpPr>
          <p:cNvPr id="1245"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pic>
        <p:nvPicPr>
          <p:cNvPr id="1246" name="dog-bone-png-dog-bone-icon-709283.png" descr="dog-bone-png-dog-bone-icon-709283.png"/>
          <p:cNvPicPr>
            <a:picLocks noChangeAspect="1"/>
          </p:cNvPicPr>
          <p:nvPr/>
        </p:nvPicPr>
        <p:blipFill>
          <a:blip r:embed="rId4"/>
          <a:stretch>
            <a:fillRect/>
          </a:stretch>
        </p:blipFill>
        <p:spPr>
          <a:xfrm rot="18177072">
            <a:off x="16673264" y="9410655"/>
            <a:ext cx="692114" cy="283839"/>
          </a:xfrm>
          <a:prstGeom prst="rect">
            <a:avLst/>
          </a:prstGeom>
          <a:ln w="12700">
            <a:miter lim="400000"/>
          </a:ln>
        </p:spPr>
      </p:pic>
      <p:sp>
        <p:nvSpPr>
          <p:cNvPr id="1247"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48"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249" name="Rectangle"/>
          <p:cNvSpPr/>
          <p:nvPr/>
        </p:nvSpPr>
        <p:spPr>
          <a:xfrm>
            <a:off x="17238926" y="6765898"/>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50" name="dog-bone-png-dog-bone-icon-709283.png" descr="dog-bone-png-dog-bone-icon-709283.png"/>
          <p:cNvPicPr>
            <a:picLocks noChangeAspect="1"/>
          </p:cNvPicPr>
          <p:nvPr/>
        </p:nvPicPr>
        <p:blipFill>
          <a:blip r:embed="rId4"/>
          <a:stretch>
            <a:fillRect/>
          </a:stretch>
        </p:blipFill>
        <p:spPr>
          <a:xfrm rot="18177072">
            <a:off x="16893398" y="6870655"/>
            <a:ext cx="692114" cy="283839"/>
          </a:xfrm>
          <a:prstGeom prst="rect">
            <a:avLst/>
          </a:prstGeom>
          <a:ln w="12700">
            <a:miter lim="400000"/>
          </a:ln>
        </p:spPr>
      </p:pic>
      <p:sp>
        <p:nvSpPr>
          <p:cNvPr id="1251" name="Rectangle"/>
          <p:cNvSpPr/>
          <p:nvPr/>
        </p:nvSpPr>
        <p:spPr>
          <a:xfrm>
            <a:off x="18331126" y="7437301"/>
            <a:ext cx="3018897"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52" name="dog-bone-png-dog-bone-icon-709283.png" descr="dog-bone-png-dog-bone-icon-709283.png"/>
          <p:cNvPicPr>
            <a:picLocks noChangeAspect="1"/>
          </p:cNvPicPr>
          <p:nvPr/>
        </p:nvPicPr>
        <p:blipFill>
          <a:blip r:embed="rId4"/>
          <a:stretch>
            <a:fillRect/>
          </a:stretch>
        </p:blipFill>
        <p:spPr>
          <a:xfrm rot="18177072">
            <a:off x="17985598" y="7522588"/>
            <a:ext cx="692114" cy="283839"/>
          </a:xfrm>
          <a:prstGeom prst="rect">
            <a:avLst/>
          </a:prstGeom>
          <a:ln w="12700">
            <a:miter lim="400000"/>
          </a:ln>
        </p:spPr>
      </p:pic>
      <p:sp>
        <p:nvSpPr>
          <p:cNvPr id="1253" name="Rectangle"/>
          <p:cNvSpPr/>
          <p:nvPr/>
        </p:nvSpPr>
        <p:spPr>
          <a:xfrm>
            <a:off x="17467526" y="8035618"/>
            <a:ext cx="3156910" cy="457229"/>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54"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55"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256" name="Rectangle"/>
          <p:cNvSpPr/>
          <p:nvPr/>
        </p:nvSpPr>
        <p:spPr>
          <a:xfrm>
            <a:off x="16608654" y="6186669"/>
            <a:ext cx="821336" cy="454413"/>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257" name="05f87521-20d4-4a05-8ac6-aa0bab7f1394.512.png" descr="05f87521-20d4-4a05-8ac6-aa0bab7f1394.512.png"/>
          <p:cNvPicPr>
            <a:picLocks noChangeAspect="1"/>
          </p:cNvPicPr>
          <p:nvPr/>
        </p:nvPicPr>
        <p:blipFill>
          <a:blip r:embed="rId5"/>
          <a:stretch>
            <a:fillRect/>
          </a:stretch>
        </p:blipFill>
        <p:spPr>
          <a:xfrm>
            <a:off x="20878800" y="8686123"/>
            <a:ext cx="821335" cy="567877"/>
          </a:xfrm>
          <a:prstGeom prst="rect">
            <a:avLst/>
          </a:prstGeom>
          <a:ln w="12700">
            <a:miter lim="400000"/>
          </a:ln>
        </p:spPr>
      </p:pic>
      <p:pic>
        <p:nvPicPr>
          <p:cNvPr id="1258" name="05f87521-20d4-4a05-8ac6-aa0bab7f1394.512.png" descr="05f87521-20d4-4a05-8ac6-aa0bab7f1394.512.png"/>
          <p:cNvPicPr>
            <a:picLocks noChangeAspect="1"/>
          </p:cNvPicPr>
          <p:nvPr/>
        </p:nvPicPr>
        <p:blipFill>
          <a:blip r:embed="rId5"/>
          <a:stretch>
            <a:fillRect/>
          </a:stretch>
        </p:blipFill>
        <p:spPr>
          <a:xfrm>
            <a:off x="20878800" y="9991014"/>
            <a:ext cx="821335" cy="567877"/>
          </a:xfrm>
          <a:prstGeom prst="rect">
            <a:avLst/>
          </a:prstGeom>
          <a:ln w="12700">
            <a:miter lim="400000"/>
          </a:ln>
        </p:spPr>
      </p:pic>
      <p:pic>
        <p:nvPicPr>
          <p:cNvPr id="1259" name="05f87521-20d4-4a05-8ac6-aa0bab7f1394.512.png" descr="05f87521-20d4-4a05-8ac6-aa0bab7f1394.512.png"/>
          <p:cNvPicPr>
            <a:picLocks noChangeAspect="1"/>
          </p:cNvPicPr>
          <p:nvPr/>
        </p:nvPicPr>
        <p:blipFill>
          <a:blip r:embed="rId5"/>
          <a:stretch>
            <a:fillRect/>
          </a:stretch>
        </p:blipFill>
        <p:spPr>
          <a:xfrm>
            <a:off x="20878800" y="10635505"/>
            <a:ext cx="821335" cy="567877"/>
          </a:xfrm>
          <a:prstGeom prst="rect">
            <a:avLst/>
          </a:prstGeom>
          <a:ln w="12700">
            <a:miter lim="400000"/>
          </a:ln>
        </p:spPr>
      </p:pic>
      <p:pic>
        <p:nvPicPr>
          <p:cNvPr id="1260" name="05f87521-20d4-4a05-8ac6-aa0bab7f1394.512.png" descr="05f87521-20d4-4a05-8ac6-aa0bab7f1394.512.png"/>
          <p:cNvPicPr>
            <a:picLocks noChangeAspect="1"/>
          </p:cNvPicPr>
          <p:nvPr/>
        </p:nvPicPr>
        <p:blipFill>
          <a:blip r:embed="rId5"/>
          <a:stretch>
            <a:fillRect/>
          </a:stretch>
        </p:blipFill>
        <p:spPr>
          <a:xfrm>
            <a:off x="20878800" y="5432364"/>
            <a:ext cx="821335" cy="567877"/>
          </a:xfrm>
          <a:prstGeom prst="rect">
            <a:avLst/>
          </a:prstGeom>
          <a:ln w="12700">
            <a:miter lim="400000"/>
          </a:ln>
        </p:spPr>
      </p:pic>
      <p:sp>
        <p:nvSpPr>
          <p:cNvPr id="1261" name="Rectangle"/>
          <p:cNvSpPr/>
          <p:nvPr/>
        </p:nvSpPr>
        <p:spPr>
          <a:xfrm>
            <a:off x="19414991" y="9428488"/>
            <a:ext cx="1426072" cy="634198"/>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268" name="Group"/>
          <p:cNvGrpSpPr/>
          <p:nvPr/>
        </p:nvGrpSpPr>
        <p:grpSpPr>
          <a:xfrm>
            <a:off x="10931403" y="11639550"/>
            <a:ext cx="9953226" cy="774366"/>
            <a:chOff x="0" y="0"/>
            <a:chExt cx="9953223" cy="774365"/>
          </a:xfrm>
        </p:grpSpPr>
        <p:sp>
          <p:nvSpPr>
            <p:cNvPr id="1262"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63"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64"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265"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266"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267"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mc:AlternateContent xmlns:mc="http://schemas.openxmlformats.org/markup-compatibility/2006" xmlns:a14="http://schemas.microsoft.com/office/drawing/2010/main">
        <mc:Choice Requires="a14">
          <p:sp>
            <p:nvSpPr>
              <p:cNvPr id="1269" name="We then remove unsampled lineages, producing a “reconstructed” or “sampled” tree,  , with fossil ages F.…"/>
              <p:cNvSpPr txBox="1"/>
              <p:nvPr/>
            </p:nvSpPr>
            <p:spPr>
              <a:xfrm>
                <a:off x="1498663" y="3122372"/>
                <a:ext cx="9241638" cy="467244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We then remove unsampled lineages, producing a “reconstructed” or “sampled” tree, </a:t>
                </a:r>
                <a14:m>
                  <m:oMath xmlns:m="http://schemas.openxmlformats.org/officeDocument/2006/math">
                    <m:r>
                      <m:rPr>
                        <m:sty m:val="p"/>
                      </m:rPr>
                      <a:rPr sz="4650" i="1">
                        <a:solidFill>
                          <a:srgbClr val="000000"/>
                        </a:solidFill>
                        <a:latin typeface="Cambria Math" panose="02040503050406030204" pitchFamily="18" charset="0"/>
                      </a:rPr>
                      <m:t>Ψ</m:t>
                    </m:r>
                  </m:oMath>
                </a14:m>
                <a:r>
                  <a:t>, with fossil ages </a:t>
                </a:r>
                <a:r>
                  <a:rPr b="1" i="1">
                    <a:latin typeface="Helvetica Neue"/>
                    <a:ea typeface="Helvetica Neue"/>
                    <a:cs typeface="Helvetica Neue"/>
                    <a:sym typeface="Helvetica Neue"/>
                  </a:rPr>
                  <a:t>F</a:t>
                </a:r>
                <a:r>
                  <a: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Notice there can be sampled ancestors!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can compute the probability of this tree under a fossilized birth-death model.</a:t>
                </a:r>
              </a:p>
            </p:txBody>
          </p:sp>
        </mc:Choice>
        <mc:Fallback xmlns="">
          <p:sp>
            <p:nvSpPr>
              <p:cNvPr id="1269" name="We then remove unsampled lineages, producing a “reconstructed” or “sampled” tree,  , with fossil ages F.…"/>
              <p:cNvSpPr txBox="1">
                <a:spLocks noRot="1" noChangeAspect="1" noMove="1" noResize="1" noEditPoints="1" noAdjustHandles="1" noChangeArrowheads="1" noChangeShapeType="1" noTextEdit="1"/>
              </p:cNvSpPr>
              <p:nvPr/>
            </p:nvSpPr>
            <p:spPr>
              <a:xfrm>
                <a:off x="1498663" y="3122372"/>
                <a:ext cx="9241638" cy="4672441"/>
              </a:xfrm>
              <a:prstGeom prst="rect">
                <a:avLst/>
              </a:prstGeom>
              <a:blipFill>
                <a:blip r:embed="rId6"/>
                <a:stretch>
                  <a:fillRect t="-1626" r="-137" b="-406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Rectangle"/>
          <p:cNvSpPr/>
          <p:nvPr/>
        </p:nvSpPr>
        <p:spPr>
          <a:xfrm>
            <a:off x="14580296" y="9497456"/>
            <a:ext cx="2424595" cy="547750"/>
          </a:xfrm>
          <a:prstGeom prst="rect">
            <a:avLst/>
          </a:prstGeom>
          <a:solidFill>
            <a:srgbClr val="FCB040"/>
          </a:solidFill>
          <a:ln w="12700">
            <a:miter lim="400000"/>
          </a:ln>
        </p:spPr>
        <p:txBody>
          <a:bodyPr lIns="0" tIns="0" rIns="0" bIns="0" anchor="ctr"/>
          <a:lstStyle/>
          <a:p>
            <a:pPr algn="ctr">
              <a:defRPr sz="3200">
                <a:solidFill>
                  <a:srgbClr val="FFFFFF"/>
                </a:solidFill>
              </a:defRPr>
            </a:pPr>
            <a:endParaRPr/>
          </a:p>
        </p:txBody>
      </p:sp>
      <p:grpSp>
        <p:nvGrpSpPr>
          <p:cNvPr id="1274" name="Group"/>
          <p:cNvGrpSpPr/>
          <p:nvPr/>
        </p:nvGrpSpPr>
        <p:grpSpPr>
          <a:xfrm>
            <a:off x="0" y="1692"/>
            <a:ext cx="24384000" cy="2691264"/>
            <a:chOff x="0" y="0"/>
            <a:chExt cx="24384000" cy="2691263"/>
          </a:xfrm>
        </p:grpSpPr>
        <p:pic>
          <p:nvPicPr>
            <p:cNvPr id="1272"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273"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275"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xmlns:a14="http://schemas.microsoft.com/office/drawing/2010/main">
        <mc:Choice Requires="a14">
          <p:sp>
            <p:nvSpPr>
              <p:cNvPr id="1276" name="We then remove unsampled lineages, producing a “reconstructed” or “sampled” tree,  , with fossil ages F.…"/>
              <p:cNvSpPr txBox="1"/>
              <p:nvPr/>
            </p:nvSpPr>
            <p:spPr>
              <a:xfrm>
                <a:off x="1498663" y="3122372"/>
                <a:ext cx="9241638" cy="467244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We then remove unsampled lineages, producing a “reconstructed” or “sampled” tree, </a:t>
                </a:r>
                <a14:m>
                  <m:oMath xmlns:m="http://schemas.openxmlformats.org/officeDocument/2006/math">
                    <m:r>
                      <m:rPr>
                        <m:sty m:val="p"/>
                      </m:rPr>
                      <a:rPr sz="4650" i="1">
                        <a:solidFill>
                          <a:srgbClr val="000000"/>
                        </a:solidFill>
                        <a:latin typeface="Cambria Math" panose="02040503050406030204" pitchFamily="18" charset="0"/>
                      </a:rPr>
                      <m:t>Ψ</m:t>
                    </m:r>
                  </m:oMath>
                </a14:m>
                <a:r>
                  <a:t>, with fossil ages </a:t>
                </a:r>
                <a:r>
                  <a:rPr b="1" i="1">
                    <a:latin typeface="Helvetica Neue"/>
                    <a:ea typeface="Helvetica Neue"/>
                    <a:cs typeface="Helvetica Neue"/>
                    <a:sym typeface="Helvetica Neue"/>
                  </a:rPr>
                  <a:t>F</a:t>
                </a:r>
                <a:r>
                  <a: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Notice there can be sampled ancestors!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can compute the probability of this tree under a fossilized birth-death model.</a:t>
                </a:r>
              </a:p>
            </p:txBody>
          </p:sp>
        </mc:Choice>
        <mc:Fallback xmlns="">
          <p:sp>
            <p:nvSpPr>
              <p:cNvPr id="1276" name="We then remove unsampled lineages, producing a “reconstructed” or “sampled” tree,  , with fossil ages F.…"/>
              <p:cNvSpPr txBox="1">
                <a:spLocks noRot="1" noChangeAspect="1" noMove="1" noResize="1" noEditPoints="1" noAdjustHandles="1" noChangeArrowheads="1" noChangeShapeType="1" noTextEdit="1"/>
              </p:cNvSpPr>
              <p:nvPr/>
            </p:nvSpPr>
            <p:spPr>
              <a:xfrm>
                <a:off x="1498663" y="3122372"/>
                <a:ext cx="9241638" cy="4672441"/>
              </a:xfrm>
              <a:prstGeom prst="rect">
                <a:avLst/>
              </a:prstGeom>
              <a:blipFill>
                <a:blip r:embed="rId3"/>
                <a:stretch>
                  <a:fillRect t="-1626" r="-137" b="-406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1277" name="Image" descr="Image"/>
          <p:cNvPicPr>
            <a:picLocks noChangeAspect="1"/>
          </p:cNvPicPr>
          <p:nvPr/>
        </p:nvPicPr>
        <p:blipFill>
          <a:blip r:embed="rId4"/>
          <a:stretch>
            <a:fillRect/>
          </a:stretch>
        </p:blipFill>
        <p:spPr>
          <a:xfrm>
            <a:off x="3670300" y="9539816"/>
            <a:ext cx="17043400" cy="1104901"/>
          </a:xfrm>
          <a:prstGeom prst="rect">
            <a:avLst/>
          </a:prstGeom>
          <a:ln w="12700">
            <a:miter lim="400000"/>
          </a:ln>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 name="Connection Line"/>
          <p:cNvSpPr/>
          <p:nvPr/>
        </p:nvSpPr>
        <p:spPr>
          <a:xfrm>
            <a:off x="16441114" y="8286154"/>
            <a:ext cx="1036864" cy="1382118"/>
          </a:xfrm>
          <a:custGeom>
            <a:avLst/>
            <a:gdLst/>
            <a:ahLst/>
            <a:cxnLst>
              <a:cxn ang="0">
                <a:pos x="wd2" y="hd2"/>
              </a:cxn>
              <a:cxn ang="5400000">
                <a:pos x="wd2" y="hd2"/>
              </a:cxn>
              <a:cxn ang="10800000">
                <a:pos x="wd2" y="hd2"/>
              </a:cxn>
              <a:cxn ang="16200000">
                <a:pos x="wd2" y="hd2"/>
              </a:cxn>
            </a:cxnLst>
            <a:rect l="0" t="0" r="r" b="b"/>
            <a:pathLst>
              <a:path w="20251" h="21600" extrusionOk="0">
                <a:moveTo>
                  <a:pt x="225" y="21600"/>
                </a:moveTo>
                <a:cubicBezTo>
                  <a:pt x="-1349" y="7435"/>
                  <a:pt x="5326" y="235"/>
                  <a:pt x="20251" y="0"/>
                </a:cubicBezTo>
              </a:path>
            </a:pathLst>
          </a:custGeom>
          <a:ln w="31750">
            <a:solidFill>
              <a:srgbClr val="FCB040"/>
            </a:solidFill>
            <a:miter lim="400000"/>
            <a:tailEnd type="stealth"/>
          </a:ln>
        </p:spPr>
        <p:txBody>
          <a:bodyPr/>
          <a:lstStyle/>
          <a:p>
            <a:endParaRPr/>
          </a:p>
        </p:txBody>
      </p:sp>
      <p:sp>
        <p:nvSpPr>
          <p:cNvPr id="1280" name="Rectangle"/>
          <p:cNvSpPr/>
          <p:nvPr/>
        </p:nvSpPr>
        <p:spPr>
          <a:xfrm>
            <a:off x="14580296" y="9497456"/>
            <a:ext cx="2424595" cy="547750"/>
          </a:xfrm>
          <a:prstGeom prst="rect">
            <a:avLst/>
          </a:prstGeom>
          <a:solidFill>
            <a:srgbClr val="FCB040"/>
          </a:solidFill>
          <a:ln w="12700">
            <a:miter lim="400000"/>
          </a:ln>
        </p:spPr>
        <p:txBody>
          <a:bodyPr lIns="0" tIns="0" rIns="0" bIns="0" anchor="ctr"/>
          <a:lstStyle/>
          <a:p>
            <a:pPr algn="ctr">
              <a:defRPr sz="3200">
                <a:solidFill>
                  <a:srgbClr val="FFFFFF"/>
                </a:solidFill>
              </a:defRPr>
            </a:pPr>
            <a:endParaRPr/>
          </a:p>
        </p:txBody>
      </p:sp>
      <p:grpSp>
        <p:nvGrpSpPr>
          <p:cNvPr id="1283" name="Group"/>
          <p:cNvGrpSpPr/>
          <p:nvPr/>
        </p:nvGrpSpPr>
        <p:grpSpPr>
          <a:xfrm>
            <a:off x="0" y="1692"/>
            <a:ext cx="24384000" cy="2691264"/>
            <a:chOff x="0" y="0"/>
            <a:chExt cx="24384000" cy="2691263"/>
          </a:xfrm>
        </p:grpSpPr>
        <p:pic>
          <p:nvPicPr>
            <p:cNvPr id="1281"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282"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284"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285" name="Image" descr="Image"/>
          <p:cNvPicPr>
            <a:picLocks noChangeAspect="1"/>
          </p:cNvPicPr>
          <p:nvPr/>
        </p:nvPicPr>
        <p:blipFill>
          <a:blip r:embed="rId3"/>
          <a:stretch>
            <a:fillRect/>
          </a:stretch>
        </p:blipFill>
        <p:spPr>
          <a:xfrm>
            <a:off x="3670300" y="9539816"/>
            <a:ext cx="17043400" cy="1104901"/>
          </a:xfrm>
          <a:prstGeom prst="rect">
            <a:avLst/>
          </a:prstGeom>
          <a:ln w="12700">
            <a:miter lim="400000"/>
          </a:ln>
        </p:spPr>
      </p:pic>
      <p:pic>
        <p:nvPicPr>
          <p:cNvPr id="1286" name="Image" descr="Image"/>
          <p:cNvPicPr>
            <a:picLocks noChangeAspect="1"/>
          </p:cNvPicPr>
          <p:nvPr/>
        </p:nvPicPr>
        <p:blipFill>
          <a:blip r:embed="rId4"/>
          <a:stretch>
            <a:fillRect/>
          </a:stretch>
        </p:blipFill>
        <p:spPr>
          <a:xfrm>
            <a:off x="17565489" y="8132960"/>
            <a:ext cx="2794001" cy="457201"/>
          </a:xfrm>
          <a:prstGeom prst="rect">
            <a:avLst/>
          </a:prstGeom>
          <a:ln w="12700">
            <a:miter lim="400000"/>
          </a:ln>
        </p:spPr>
      </p:pic>
      <mc:AlternateContent xmlns:mc="http://schemas.openxmlformats.org/markup-compatibility/2006" xmlns:a14="http://schemas.microsoft.com/office/drawing/2010/main">
        <mc:Choice Requires="a14">
          <p:sp>
            <p:nvSpPr>
              <p:cNvPr id="1287" name="We then remove unsampled lineages, producing a “reconstructed” or “sampled” tree,  , with fossil ages F.…"/>
              <p:cNvSpPr txBox="1"/>
              <p:nvPr/>
            </p:nvSpPr>
            <p:spPr>
              <a:xfrm>
                <a:off x="1498663" y="3122372"/>
                <a:ext cx="9241638" cy="467244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We then remove unsampled lineages, producing a “reconstructed” or “sampled” tree, </a:t>
                </a:r>
                <a14:m>
                  <m:oMath xmlns:m="http://schemas.openxmlformats.org/officeDocument/2006/math">
                    <m:r>
                      <m:rPr>
                        <m:sty m:val="p"/>
                      </m:rPr>
                      <a:rPr sz="4650" i="1">
                        <a:solidFill>
                          <a:srgbClr val="000000"/>
                        </a:solidFill>
                        <a:latin typeface="Cambria Math" panose="02040503050406030204" pitchFamily="18" charset="0"/>
                      </a:rPr>
                      <m:t>Ψ</m:t>
                    </m:r>
                  </m:oMath>
                </a14:m>
                <a:r>
                  <a:t>, with fossil ages </a:t>
                </a:r>
                <a:r>
                  <a:rPr b="1" i="1">
                    <a:latin typeface="Helvetica Neue"/>
                    <a:ea typeface="Helvetica Neue"/>
                    <a:cs typeface="Helvetica Neue"/>
                    <a:sym typeface="Helvetica Neue"/>
                  </a:rPr>
                  <a:t>F</a:t>
                </a:r>
                <a:r>
                  <a: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Notice there can be sampled ancestors!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can compute the probability of this tree under a fossilized birth-death model.</a:t>
                </a:r>
              </a:p>
            </p:txBody>
          </p:sp>
        </mc:Choice>
        <mc:Fallback xmlns="">
          <p:sp>
            <p:nvSpPr>
              <p:cNvPr id="1287" name="We then remove unsampled lineages, producing a “reconstructed” or “sampled” tree,  , with fossil ages F.…"/>
              <p:cNvSpPr txBox="1">
                <a:spLocks noRot="1" noChangeAspect="1" noMove="1" noResize="1" noEditPoints="1" noAdjustHandles="1" noChangeArrowheads="1" noChangeShapeType="1" noTextEdit="1"/>
              </p:cNvSpPr>
              <p:nvPr/>
            </p:nvSpPr>
            <p:spPr>
              <a:xfrm>
                <a:off x="1498663" y="3122372"/>
                <a:ext cx="9241638" cy="4672441"/>
              </a:xfrm>
              <a:prstGeom prst="rect">
                <a:avLst/>
              </a:prstGeom>
              <a:blipFill>
                <a:blip r:embed="rId5"/>
                <a:stretch>
                  <a:fillRect t="-1626" r="-137" b="-406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t>BI infers a distribution; ML provides a point estimate</a:t>
            </a:r>
          </a:p>
          <a:p>
            <a:pPr lvl="1"/>
            <a:r>
              <a:rPr dirty="0"/>
              <a:t>BI is computationally demanding</a:t>
            </a:r>
          </a:p>
          <a:p>
            <a:pPr lvl="1"/>
            <a:r>
              <a:rPr dirty="0"/>
              <a:t>BI can be used with models that are too complicated for ML</a:t>
            </a:r>
          </a:p>
        </p:txBody>
      </p:sp>
    </p:spTree>
    <p:extLst>
      <p:ext uri="{BB962C8B-B14F-4D97-AF65-F5344CB8AC3E}">
        <p14:creationId xmlns:p14="http://schemas.microsoft.com/office/powerpoint/2010/main" val="185823016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CBDD3-EEA4-6863-EFBE-8ECF2230A42B}"/>
            </a:ext>
          </a:extLst>
        </p:cNvPr>
        <p:cNvGrpSpPr/>
        <p:nvPr/>
      </p:nvGrpSpPr>
      <p:grpSpPr>
        <a:xfrm>
          <a:off x="0" y="0"/>
          <a:ext cx="0" cy="0"/>
          <a:chOff x="0" y="0"/>
          <a:chExt cx="0" cy="0"/>
        </a:xfrm>
      </p:grpSpPr>
      <p:sp>
        <p:nvSpPr>
          <p:cNvPr id="156" name="Tree Thinking Session 12…">
            <a:extLst>
              <a:ext uri="{FF2B5EF4-FFF2-40B4-BE49-F238E27FC236}">
                <a16:creationId xmlns:a16="http://schemas.microsoft.com/office/drawing/2014/main" id="{663DEB8D-2F1E-9E99-14C0-EAE223549EC9}"/>
              </a:ext>
            </a:extLst>
          </p:cNvPr>
          <p:cNvSpPr txBox="1">
            <a:spLocks noGrp="1"/>
          </p:cNvSpPr>
          <p:nvPr>
            <p:ph type="body" idx="21"/>
          </p:nvPr>
        </p:nvSpPr>
        <p:spPr>
          <a:xfrm>
            <a:off x="3907765" y="11839048"/>
            <a:ext cx="19269736" cy="127587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endParaRPr dirty="0"/>
          </a:p>
        </p:txBody>
      </p:sp>
      <p:sp>
        <p:nvSpPr>
          <p:cNvPr id="157" name="Should we believe our phylogeny?">
            <a:extLst>
              <a:ext uri="{FF2B5EF4-FFF2-40B4-BE49-F238E27FC236}">
                <a16:creationId xmlns:a16="http://schemas.microsoft.com/office/drawing/2014/main" id="{1315BB3F-0F85-0873-4C19-F82EA6980C47}"/>
              </a:ext>
            </a:extLst>
          </p:cNvPr>
          <p:cNvSpPr txBox="1">
            <a:spLocks noGrp="1"/>
          </p:cNvSpPr>
          <p:nvPr>
            <p:ph type="title"/>
          </p:nvPr>
        </p:nvSpPr>
        <p:spPr>
          <a:prstGeom prst="rect">
            <a:avLst/>
          </a:prstGeom>
        </p:spPr>
        <p:txBody>
          <a:bodyPr/>
          <a:lstStyle/>
          <a:p>
            <a:r>
              <a:t>Should we believe our phylogeny?</a:t>
            </a:r>
          </a:p>
        </p:txBody>
      </p:sp>
      <p:sp>
        <p:nvSpPr>
          <p:cNvPr id="158" name="Phylogenetic support values, etc">
            <a:extLst>
              <a:ext uri="{FF2B5EF4-FFF2-40B4-BE49-F238E27FC236}">
                <a16:creationId xmlns:a16="http://schemas.microsoft.com/office/drawing/2014/main" id="{5EB941E7-352A-D018-114B-D9B889873684}"/>
              </a:ext>
            </a:extLst>
          </p:cNvPr>
          <p:cNvSpPr txBox="1">
            <a:spLocks noGrp="1"/>
          </p:cNvSpPr>
          <p:nvPr>
            <p:ph type="body" sz="quarter" idx="1"/>
          </p:nvPr>
        </p:nvSpPr>
        <p:spPr>
          <a:prstGeom prst="rect">
            <a:avLst/>
          </a:prstGeom>
        </p:spPr>
        <p:txBody>
          <a:bodyPr/>
          <a:lstStyle/>
          <a:p>
            <a:r>
              <a:t>Phylogenetic support values, etc</a:t>
            </a:r>
          </a:p>
        </p:txBody>
      </p:sp>
      <p:pic>
        <p:nvPicPr>
          <p:cNvPr id="159" name="mockTree.pdf" descr="mockTree.pdf">
            <a:extLst>
              <a:ext uri="{FF2B5EF4-FFF2-40B4-BE49-F238E27FC236}">
                <a16:creationId xmlns:a16="http://schemas.microsoft.com/office/drawing/2014/main" id="{4822DE57-860A-5CF3-A1C3-4937CFEF6167}"/>
              </a:ext>
            </a:extLst>
          </p:cNvPr>
          <p:cNvPicPr>
            <a:picLocks noChangeAspect="1"/>
          </p:cNvPicPr>
          <p:nvPr/>
        </p:nvPicPr>
        <p:blipFill>
          <a:blip r:embed="rId2"/>
          <a:stretch>
            <a:fillRect/>
          </a:stretch>
        </p:blipFill>
        <p:spPr>
          <a:xfrm>
            <a:off x="1218774" y="9585243"/>
            <a:ext cx="2992545" cy="3550818"/>
          </a:xfrm>
          <a:prstGeom prst="rect">
            <a:avLst/>
          </a:prstGeom>
          <a:ln w="12700">
            <a:miter lim="400000"/>
          </a:ln>
        </p:spPr>
      </p:pic>
    </p:spTree>
    <p:extLst>
      <p:ext uri="{BB962C8B-B14F-4D97-AF65-F5344CB8AC3E}">
        <p14:creationId xmlns:p14="http://schemas.microsoft.com/office/powerpoint/2010/main" val="1708256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E26D0-2A71-2589-9DB7-D8546D282DFE}"/>
            </a:ext>
          </a:extLst>
        </p:cNvPr>
        <p:cNvGrpSpPr/>
        <p:nvPr/>
      </p:nvGrpSpPr>
      <p:grpSpPr>
        <a:xfrm>
          <a:off x="0" y="0"/>
          <a:ext cx="0" cy="0"/>
          <a:chOff x="0" y="0"/>
          <a:chExt cx="0" cy="0"/>
        </a:xfrm>
      </p:grpSpPr>
      <p:sp>
        <p:nvSpPr>
          <p:cNvPr id="167" name="Rectangle">
            <a:extLst>
              <a:ext uri="{FF2B5EF4-FFF2-40B4-BE49-F238E27FC236}">
                <a16:creationId xmlns:a16="http://schemas.microsoft.com/office/drawing/2014/main" id="{B9BC9D91-2BED-8F40-E918-EDA1AFB10134}"/>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68" name="Support values">
            <a:extLst>
              <a:ext uri="{FF2B5EF4-FFF2-40B4-BE49-F238E27FC236}">
                <a16:creationId xmlns:a16="http://schemas.microsoft.com/office/drawing/2014/main" id="{6BFA4800-AC2E-F59F-D0BA-703DAB501F03}"/>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69" name="For distance, parsimony, and likelihood approaches">
            <a:extLst>
              <a:ext uri="{FF2B5EF4-FFF2-40B4-BE49-F238E27FC236}">
                <a16:creationId xmlns:a16="http://schemas.microsoft.com/office/drawing/2014/main" id="{40363AE3-D899-D966-6914-4D5D49A668CA}"/>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distance, parsimony, and likelihood approaches</a:t>
            </a:r>
          </a:p>
        </p:txBody>
      </p:sp>
      <p:sp>
        <p:nvSpPr>
          <p:cNvPr id="17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84D02133-7E2B-1AF1-21C9-81F9C2024E82}"/>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t>Every tree is </a:t>
            </a:r>
            <a:r>
              <a:rPr b="1"/>
              <a:t>an estimate</a:t>
            </a:r>
            <a:r>
              <a:t>. So we need a way to know how confident we should be in that estimate. We have the best tree, according to some criterion, but it is much better than the next best tree, etc?</a:t>
            </a:r>
            <a:br/>
            <a:r>
              <a:t> </a:t>
            </a:r>
          </a:p>
          <a:p>
            <a:pPr marL="1083729" lvl="1" indent="-474129" defTabSz="457200">
              <a:lnSpc>
                <a:spcPct val="100000"/>
              </a:lnSpc>
              <a:spcBef>
                <a:spcPts val="0"/>
              </a:spcBef>
              <a:defRPr sz="3733">
                <a:solidFill>
                  <a:srgbClr val="FFFFFF"/>
                </a:solidFill>
                <a:latin typeface="Helvetica"/>
                <a:ea typeface="Helvetica"/>
                <a:cs typeface="Helvetica"/>
                <a:sym typeface="Helvetica"/>
              </a:defRPr>
            </a:pPr>
            <a:r>
              <a:rPr b="1"/>
              <a:t>Topology tests</a:t>
            </a:r>
            <a:r>
              <a:t> (how much better is the best tree that contains a clade than the best tree that doesn’t?) (Doesn’t work for distance methods)</a:t>
            </a:r>
          </a:p>
          <a:p>
            <a:pPr marL="1083729" lvl="1" indent="-474129" defTabSz="457200">
              <a:lnSpc>
                <a:spcPct val="100000"/>
              </a:lnSpc>
              <a:spcBef>
                <a:spcPts val="0"/>
              </a:spcBef>
              <a:defRPr sz="3733" b="1">
                <a:solidFill>
                  <a:srgbClr val="FFFFFF"/>
                </a:solidFill>
                <a:latin typeface="Helvetica"/>
                <a:ea typeface="Helvetica"/>
                <a:cs typeface="Helvetica"/>
                <a:sym typeface="Helvetica"/>
              </a:defRPr>
            </a:pPr>
            <a:r>
              <a:t>(Nonparametric) bootstrapping</a:t>
            </a:r>
          </a:p>
          <a:p>
            <a:pPr marL="1693329" lvl="2" indent="-474129" defTabSz="457200">
              <a:lnSpc>
                <a:spcPct val="100000"/>
              </a:lnSpc>
              <a:spcBef>
                <a:spcPts val="0"/>
              </a:spcBef>
              <a:defRPr sz="3733">
                <a:solidFill>
                  <a:srgbClr val="FFFFFF"/>
                </a:solidFill>
                <a:latin typeface="Helvetica"/>
                <a:ea typeface="Helvetica"/>
                <a:cs typeface="Helvetica"/>
                <a:sym typeface="Helvetica"/>
              </a:defRPr>
            </a:pPr>
            <a:r>
              <a:t>How is this done? (What is a bootstrap dataset?)</a:t>
            </a:r>
          </a:p>
          <a:p>
            <a:pPr marL="1693329" lvl="2" indent="-474129" defTabSz="457200">
              <a:lnSpc>
                <a:spcPct val="100000"/>
              </a:lnSpc>
              <a:spcBef>
                <a:spcPts val="0"/>
              </a:spcBef>
              <a:defRPr sz="3733">
                <a:solidFill>
                  <a:srgbClr val="FFFFFF"/>
                </a:solidFill>
                <a:latin typeface="Helvetica"/>
                <a:ea typeface="Helvetica"/>
                <a:cs typeface="Helvetica"/>
                <a:sym typeface="Helvetica"/>
              </a:defRPr>
            </a:pPr>
            <a:r>
              <a:t>How is bootstrapping information summarized/used? (Consensus tree..)</a:t>
            </a:r>
          </a:p>
        </p:txBody>
      </p:sp>
    </p:spTree>
    <p:extLst>
      <p:ext uri="{BB962C8B-B14F-4D97-AF65-F5344CB8AC3E}">
        <p14:creationId xmlns:p14="http://schemas.microsoft.com/office/powerpoint/2010/main" val="169288423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32EB9-1D79-02AB-0CC2-5709F4822077}"/>
            </a:ext>
          </a:extLst>
        </p:cNvPr>
        <p:cNvGrpSpPr/>
        <p:nvPr/>
      </p:nvGrpSpPr>
      <p:grpSpPr>
        <a:xfrm>
          <a:off x="0" y="0"/>
          <a:ext cx="0" cy="0"/>
          <a:chOff x="0" y="0"/>
          <a:chExt cx="0" cy="0"/>
        </a:xfrm>
      </p:grpSpPr>
      <p:sp>
        <p:nvSpPr>
          <p:cNvPr id="172" name="Rectangle">
            <a:extLst>
              <a:ext uri="{FF2B5EF4-FFF2-40B4-BE49-F238E27FC236}">
                <a16:creationId xmlns:a16="http://schemas.microsoft.com/office/drawing/2014/main" id="{B508093B-935D-DF28-FB11-F650CE5D3357}"/>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3" name="Support values">
            <a:extLst>
              <a:ext uri="{FF2B5EF4-FFF2-40B4-BE49-F238E27FC236}">
                <a16:creationId xmlns:a16="http://schemas.microsoft.com/office/drawing/2014/main" id="{B31C4F6D-5487-0903-2D3E-FA97C4A37107}"/>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4" name="For distance, parsimony, and likelihood approaches">
            <a:extLst>
              <a:ext uri="{FF2B5EF4-FFF2-40B4-BE49-F238E27FC236}">
                <a16:creationId xmlns:a16="http://schemas.microsoft.com/office/drawing/2014/main" id="{4E61D073-A342-E370-FFD5-193092D5C585}"/>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a:t>
            </a:r>
            <a:r>
              <a:rPr strike="sngStrike"/>
              <a:t>distance</a:t>
            </a:r>
            <a:r>
              <a:t>, parsimony, and likelihood approaches</a:t>
            </a:r>
          </a:p>
        </p:txBody>
      </p:sp>
      <p:sp>
        <p:nvSpPr>
          <p:cNvPr id="175"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290A5630-F9B9-CBB0-A99F-B05BC81B1CA1}"/>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t>Every tree is </a:t>
            </a:r>
            <a:r>
              <a:rPr b="1"/>
              <a:t>an estimate</a:t>
            </a:r>
            <a:r>
              <a:t>. So we need a way to know how confident we should be in that estimate. We have the best tree, according to some criterion, but it is much better than the next best tree, etc?</a:t>
            </a:r>
            <a:br/>
            <a:r>
              <a:t> </a:t>
            </a:r>
          </a:p>
          <a:p>
            <a:pPr marL="1083729" lvl="1" indent="-474129" defTabSz="457200">
              <a:lnSpc>
                <a:spcPct val="100000"/>
              </a:lnSpc>
              <a:spcBef>
                <a:spcPts val="0"/>
              </a:spcBef>
              <a:defRPr sz="3733">
                <a:latin typeface="Helvetica"/>
                <a:ea typeface="Helvetica"/>
                <a:cs typeface="Helvetica"/>
                <a:sym typeface="Helvetica"/>
              </a:defRPr>
            </a:pPr>
            <a:r>
              <a:rPr b="1"/>
              <a:t>Topology tests</a:t>
            </a:r>
            <a:r>
              <a:t> (how much better is the best tree that contains a clade than the best tree that doesn’t?) (Doesn’t work for distance methods)</a:t>
            </a:r>
          </a:p>
          <a:p>
            <a:pPr marL="1083729" lvl="1" indent="-474129" defTabSz="457200">
              <a:lnSpc>
                <a:spcPct val="100000"/>
              </a:lnSpc>
              <a:spcBef>
                <a:spcPts val="0"/>
              </a:spcBef>
              <a:defRPr sz="3733" b="1">
                <a:solidFill>
                  <a:srgbClr val="FFFFFF"/>
                </a:solidFill>
                <a:latin typeface="Helvetica"/>
                <a:ea typeface="Helvetica"/>
                <a:cs typeface="Helvetica"/>
                <a:sym typeface="Helvetica"/>
              </a:defRPr>
            </a:pPr>
            <a:r>
              <a:t>(Nonparametric) bootstrapping</a:t>
            </a:r>
          </a:p>
          <a:p>
            <a:pPr marL="1693329" lvl="2" indent="-474129" defTabSz="457200">
              <a:lnSpc>
                <a:spcPct val="100000"/>
              </a:lnSpc>
              <a:spcBef>
                <a:spcPts val="0"/>
              </a:spcBef>
              <a:defRPr sz="3733">
                <a:solidFill>
                  <a:srgbClr val="FFFFFF"/>
                </a:solidFill>
                <a:latin typeface="Helvetica"/>
                <a:ea typeface="Helvetica"/>
                <a:cs typeface="Helvetica"/>
                <a:sym typeface="Helvetica"/>
              </a:defRPr>
            </a:pPr>
            <a:r>
              <a:t>How is this done? (What is a bootstrap dataset?)</a:t>
            </a:r>
          </a:p>
          <a:p>
            <a:pPr marL="1693329" lvl="2" indent="-474129" defTabSz="457200">
              <a:lnSpc>
                <a:spcPct val="100000"/>
              </a:lnSpc>
              <a:spcBef>
                <a:spcPts val="0"/>
              </a:spcBef>
              <a:defRPr sz="3733">
                <a:solidFill>
                  <a:srgbClr val="FFFFFF"/>
                </a:solidFill>
                <a:latin typeface="Helvetica"/>
                <a:ea typeface="Helvetica"/>
                <a:cs typeface="Helvetica"/>
                <a:sym typeface="Helvetica"/>
              </a:defRPr>
            </a:pPr>
            <a:r>
              <a:t>How is bootstrapping information summarized/used? (Consensus tree..)</a:t>
            </a:r>
          </a:p>
        </p:txBody>
      </p:sp>
    </p:spTree>
    <p:extLst>
      <p:ext uri="{BB962C8B-B14F-4D97-AF65-F5344CB8AC3E}">
        <p14:creationId xmlns:p14="http://schemas.microsoft.com/office/powerpoint/2010/main" val="147565527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CCF1C-D916-040E-88BF-4D24D8C6946A}"/>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DE45A325-689E-DBBE-6A6F-7CE4CB17C1C1}"/>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F020756D-C558-9716-E725-1D6261E92F03}"/>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28F6EB5E-DE35-0B97-D015-4AB0E294825E}"/>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AF551BC8-3DE9-FA74-2E6B-0FF000A0525C}"/>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1"/>
                </a:solidFill>
              </a:rPr>
              <a:t>How is bootstrapping information summarized/used? (Consensus tree..)</a:t>
            </a:r>
          </a:p>
        </p:txBody>
      </p:sp>
    </p:spTree>
    <p:extLst>
      <p:ext uri="{BB962C8B-B14F-4D97-AF65-F5344CB8AC3E}">
        <p14:creationId xmlns:p14="http://schemas.microsoft.com/office/powerpoint/2010/main" val="329594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5199D-E9E6-3499-8207-7F74D91D73B3}"/>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C399B8A5-943E-DDDC-190A-05AAB831AD91}"/>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DA3C6E75-3277-006F-5DB6-0FE826EF25EE}"/>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30EDE7B1-54DB-6DDE-8306-983F582702DF}"/>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3C7EE06B-C2A1-630D-BDA1-CE49E975FC4E}"/>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1"/>
                </a:solidFill>
              </a:rPr>
              <a:t>How is bootstrapping information summarized/used? (Consensus tree..)</a:t>
            </a:r>
          </a:p>
        </p:txBody>
      </p:sp>
      <p:pic>
        <p:nvPicPr>
          <p:cNvPr id="3" name="Picture 2" descr="A diagram of a tree&#10;&#10;Description automatically generated">
            <a:extLst>
              <a:ext uri="{FF2B5EF4-FFF2-40B4-BE49-F238E27FC236}">
                <a16:creationId xmlns:a16="http://schemas.microsoft.com/office/drawing/2014/main" id="{B20CF695-5B41-D606-0C06-8CB11F6DA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5917" y="4601204"/>
            <a:ext cx="10179707" cy="6443156"/>
          </a:xfrm>
          <a:prstGeom prst="rect">
            <a:avLst/>
          </a:prstGeom>
        </p:spPr>
      </p:pic>
      <p:sp>
        <p:nvSpPr>
          <p:cNvPr id="4" name="Slide courtesy of Mike May">
            <a:extLst>
              <a:ext uri="{FF2B5EF4-FFF2-40B4-BE49-F238E27FC236}">
                <a16:creationId xmlns:a16="http://schemas.microsoft.com/office/drawing/2014/main" id="{388196B8-AC0B-8B7F-AAE9-0C69AC9371BA}"/>
              </a:ext>
            </a:extLst>
          </p:cNvPr>
          <p:cNvSpPr txBox="1"/>
          <p:nvPr/>
        </p:nvSpPr>
        <p:spPr>
          <a:xfrm>
            <a:off x="14839425" y="12366104"/>
            <a:ext cx="71621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a:t>
            </a:r>
            <a:r>
              <a:rPr dirty="0"/>
              <a:t> </a:t>
            </a:r>
            <a:r>
              <a:rPr lang="en-US" dirty="0"/>
              <a:t>from </a:t>
            </a:r>
            <a:r>
              <a:rPr lang="en-US" dirty="0" err="1"/>
              <a:t>Ateto</a:t>
            </a:r>
            <a:r>
              <a:rPr lang="en-US" dirty="0"/>
              <a:t> 2014, in </a:t>
            </a:r>
            <a:r>
              <a:rPr lang="en-US" i="1" dirty="0"/>
              <a:t>Molecular Biology, Genes, Genome, Databases and Analytical Tools</a:t>
            </a:r>
            <a:r>
              <a:rPr lang="en-US" dirty="0"/>
              <a:t>.</a:t>
            </a:r>
            <a:endParaRPr dirty="0"/>
          </a:p>
        </p:txBody>
      </p:sp>
      <p:sp>
        <p:nvSpPr>
          <p:cNvPr id="5" name="Rectangle 4">
            <a:extLst>
              <a:ext uri="{FF2B5EF4-FFF2-40B4-BE49-F238E27FC236}">
                <a16:creationId xmlns:a16="http://schemas.microsoft.com/office/drawing/2014/main" id="{4C126879-D86C-4B7B-CA56-34B9B96206D7}"/>
              </a:ext>
            </a:extLst>
          </p:cNvPr>
          <p:cNvSpPr/>
          <p:nvPr/>
        </p:nvSpPr>
        <p:spPr>
          <a:xfrm>
            <a:off x="16720457" y="4601204"/>
            <a:ext cx="6830008" cy="73979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9758147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15FA5-1053-54FB-6B28-90C8A1AAD1A2}"/>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3920C5AC-617B-028C-9E6F-64F9207C1D3B}"/>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697E853C-9124-CAE3-AEBD-7C13130E8966}"/>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D4A29E27-E374-1CB3-1AF4-BF75E1C8DCEB}"/>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41330805-A3DE-AD31-4195-3C043FF615A3}"/>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1"/>
                </a:solidFill>
              </a:rPr>
              <a:t>How is bootstrapping information summarized/used? (Consensus tree..)</a:t>
            </a:r>
          </a:p>
        </p:txBody>
      </p:sp>
      <p:pic>
        <p:nvPicPr>
          <p:cNvPr id="3" name="Picture 2" descr="A diagram of a tree&#10;&#10;Description automatically generated">
            <a:extLst>
              <a:ext uri="{FF2B5EF4-FFF2-40B4-BE49-F238E27FC236}">
                <a16:creationId xmlns:a16="http://schemas.microsoft.com/office/drawing/2014/main" id="{4715BCD6-3BA9-D001-52AB-384681B9B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5917" y="4601204"/>
            <a:ext cx="10179707" cy="6443156"/>
          </a:xfrm>
          <a:prstGeom prst="rect">
            <a:avLst/>
          </a:prstGeom>
        </p:spPr>
      </p:pic>
      <p:sp>
        <p:nvSpPr>
          <p:cNvPr id="4" name="Slide courtesy of Mike May">
            <a:extLst>
              <a:ext uri="{FF2B5EF4-FFF2-40B4-BE49-F238E27FC236}">
                <a16:creationId xmlns:a16="http://schemas.microsoft.com/office/drawing/2014/main" id="{FDADEA0F-3C00-A85E-678A-DFDE7011DD2D}"/>
              </a:ext>
            </a:extLst>
          </p:cNvPr>
          <p:cNvSpPr txBox="1"/>
          <p:nvPr/>
        </p:nvSpPr>
        <p:spPr>
          <a:xfrm>
            <a:off x="14839425" y="12366104"/>
            <a:ext cx="71621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a:t>
            </a:r>
            <a:r>
              <a:rPr dirty="0"/>
              <a:t> </a:t>
            </a:r>
            <a:r>
              <a:rPr lang="en-US" dirty="0"/>
              <a:t>from </a:t>
            </a:r>
            <a:r>
              <a:rPr lang="en-US" dirty="0" err="1"/>
              <a:t>Ateto</a:t>
            </a:r>
            <a:r>
              <a:rPr lang="en-US" dirty="0"/>
              <a:t> 2014, in </a:t>
            </a:r>
            <a:r>
              <a:rPr lang="en-US" i="1" dirty="0"/>
              <a:t>Molecular Biology, Genes, Genome, Databases and Analytical Tools</a:t>
            </a:r>
            <a:r>
              <a:rPr lang="en-US" dirty="0"/>
              <a:t>.</a:t>
            </a:r>
            <a:endParaRPr dirty="0"/>
          </a:p>
        </p:txBody>
      </p:sp>
      <p:sp>
        <p:nvSpPr>
          <p:cNvPr id="5" name="Rectangle 4">
            <a:extLst>
              <a:ext uri="{FF2B5EF4-FFF2-40B4-BE49-F238E27FC236}">
                <a16:creationId xmlns:a16="http://schemas.microsoft.com/office/drawing/2014/main" id="{1A68B7D4-535D-D921-D8D8-FA279D95D726}"/>
              </a:ext>
            </a:extLst>
          </p:cNvPr>
          <p:cNvSpPr/>
          <p:nvPr/>
        </p:nvSpPr>
        <p:spPr>
          <a:xfrm>
            <a:off x="16744523" y="7344398"/>
            <a:ext cx="6766560" cy="420624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 name="Rectangle 1">
            <a:extLst>
              <a:ext uri="{FF2B5EF4-FFF2-40B4-BE49-F238E27FC236}">
                <a16:creationId xmlns:a16="http://schemas.microsoft.com/office/drawing/2014/main" id="{448689F2-A2DE-87F5-899B-4C9FF4FD3A9D}"/>
              </a:ext>
            </a:extLst>
          </p:cNvPr>
          <p:cNvSpPr/>
          <p:nvPr/>
        </p:nvSpPr>
        <p:spPr>
          <a:xfrm>
            <a:off x="17562006" y="6730314"/>
            <a:ext cx="6766560" cy="237744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561903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01E0F-A48B-7A75-749F-6D1A78759091}"/>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D440731A-1CE7-317B-0BD0-C203E1322869}"/>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4EEC596E-C818-8C55-893E-7982D11D0688}"/>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301FA77B-9876-EC7E-D15F-103F1AFA9C93}"/>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093EA94C-018F-5F33-29C7-F1B30E4D5BBB}"/>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1"/>
                </a:solidFill>
              </a:rPr>
              <a:t>How is bootstrapping information summarized/used? (Consensus tree..)</a:t>
            </a:r>
          </a:p>
        </p:txBody>
      </p:sp>
      <p:pic>
        <p:nvPicPr>
          <p:cNvPr id="3" name="Picture 2" descr="A diagram of a tree&#10;&#10;Description automatically generated">
            <a:extLst>
              <a:ext uri="{FF2B5EF4-FFF2-40B4-BE49-F238E27FC236}">
                <a16:creationId xmlns:a16="http://schemas.microsoft.com/office/drawing/2014/main" id="{914D1494-F892-9962-FDDC-EBD240FB4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5917" y="4601204"/>
            <a:ext cx="10179707" cy="6443156"/>
          </a:xfrm>
          <a:prstGeom prst="rect">
            <a:avLst/>
          </a:prstGeom>
        </p:spPr>
      </p:pic>
      <p:sp>
        <p:nvSpPr>
          <p:cNvPr id="4" name="Slide courtesy of Mike May">
            <a:extLst>
              <a:ext uri="{FF2B5EF4-FFF2-40B4-BE49-F238E27FC236}">
                <a16:creationId xmlns:a16="http://schemas.microsoft.com/office/drawing/2014/main" id="{4B76432E-F12F-AEC8-4521-C40A0B97C6D5}"/>
              </a:ext>
            </a:extLst>
          </p:cNvPr>
          <p:cNvSpPr txBox="1"/>
          <p:nvPr/>
        </p:nvSpPr>
        <p:spPr>
          <a:xfrm>
            <a:off x="14839425" y="12366104"/>
            <a:ext cx="71621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a:t>
            </a:r>
            <a:r>
              <a:rPr dirty="0"/>
              <a:t> </a:t>
            </a:r>
            <a:r>
              <a:rPr lang="en-US" dirty="0"/>
              <a:t>from </a:t>
            </a:r>
            <a:r>
              <a:rPr lang="en-US" dirty="0" err="1"/>
              <a:t>Ateto</a:t>
            </a:r>
            <a:r>
              <a:rPr lang="en-US" dirty="0"/>
              <a:t> 2014, in </a:t>
            </a:r>
            <a:r>
              <a:rPr lang="en-US" i="1" dirty="0"/>
              <a:t>Molecular Biology, Genes, Genome, Databases and Analytical Tools</a:t>
            </a:r>
            <a:r>
              <a:rPr lang="en-US" dirty="0"/>
              <a:t>.</a:t>
            </a:r>
            <a:endParaRPr dirty="0"/>
          </a:p>
        </p:txBody>
      </p:sp>
      <p:sp>
        <p:nvSpPr>
          <p:cNvPr id="5" name="Rectangle 4">
            <a:extLst>
              <a:ext uri="{FF2B5EF4-FFF2-40B4-BE49-F238E27FC236}">
                <a16:creationId xmlns:a16="http://schemas.microsoft.com/office/drawing/2014/main" id="{F92B945E-59E1-2C9E-900F-0FA3F40628BD}"/>
              </a:ext>
            </a:extLst>
          </p:cNvPr>
          <p:cNvSpPr/>
          <p:nvPr/>
        </p:nvSpPr>
        <p:spPr>
          <a:xfrm>
            <a:off x="16798773" y="8613140"/>
            <a:ext cx="6766560" cy="347472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9F12D216-E75B-5EB7-AABA-3709E03CBE6A}"/>
              </a:ext>
            </a:extLst>
          </p:cNvPr>
          <p:cNvSpPr/>
          <p:nvPr/>
        </p:nvSpPr>
        <p:spPr>
          <a:xfrm>
            <a:off x="16822837" y="7923841"/>
            <a:ext cx="598889" cy="6892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8814839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181F2-7F19-8FE4-B676-3BE0725ABFA4}"/>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2B7CCEFD-990C-4A03-E8FF-BFB563A3B7CB}"/>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F0F2BBA8-AB95-6532-B470-669FBE63F0A9}"/>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4E7062BF-2CCB-E329-7532-2BBAF22A0DD5}"/>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408B2099-C55A-B474-CFF7-F5192C007337}"/>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1"/>
                </a:solidFill>
              </a:rPr>
              <a:t>How is bootstrapping information summarized/used? (Consensus tree..)</a:t>
            </a:r>
          </a:p>
        </p:txBody>
      </p:sp>
      <p:pic>
        <p:nvPicPr>
          <p:cNvPr id="3" name="Picture 2" descr="A diagram of a tree&#10;&#10;Description automatically generated">
            <a:extLst>
              <a:ext uri="{FF2B5EF4-FFF2-40B4-BE49-F238E27FC236}">
                <a16:creationId xmlns:a16="http://schemas.microsoft.com/office/drawing/2014/main" id="{082E62DD-646F-0273-6F59-129D16F86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5917" y="4601204"/>
            <a:ext cx="10179707" cy="6443156"/>
          </a:xfrm>
          <a:prstGeom prst="rect">
            <a:avLst/>
          </a:prstGeom>
        </p:spPr>
      </p:pic>
      <p:sp>
        <p:nvSpPr>
          <p:cNvPr id="4" name="Slide courtesy of Mike May">
            <a:extLst>
              <a:ext uri="{FF2B5EF4-FFF2-40B4-BE49-F238E27FC236}">
                <a16:creationId xmlns:a16="http://schemas.microsoft.com/office/drawing/2014/main" id="{26864121-1D1E-CBD4-1F24-EF63BABC0715}"/>
              </a:ext>
            </a:extLst>
          </p:cNvPr>
          <p:cNvSpPr txBox="1"/>
          <p:nvPr/>
        </p:nvSpPr>
        <p:spPr>
          <a:xfrm>
            <a:off x="14839425" y="12366104"/>
            <a:ext cx="71621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a:t>
            </a:r>
            <a:r>
              <a:rPr dirty="0"/>
              <a:t> </a:t>
            </a:r>
            <a:r>
              <a:rPr lang="en-US" dirty="0"/>
              <a:t>from </a:t>
            </a:r>
            <a:r>
              <a:rPr lang="en-US" dirty="0" err="1"/>
              <a:t>Ateto</a:t>
            </a:r>
            <a:r>
              <a:rPr lang="en-US" dirty="0"/>
              <a:t> 2014, in </a:t>
            </a:r>
            <a:r>
              <a:rPr lang="en-US" i="1" dirty="0"/>
              <a:t>Molecular Biology, Genes, Genome, Databases and Analytical Tools</a:t>
            </a:r>
            <a:r>
              <a:rPr lang="en-US" dirty="0"/>
              <a:t>.</a:t>
            </a:r>
            <a:endParaRPr dirty="0"/>
          </a:p>
        </p:txBody>
      </p:sp>
    </p:spTree>
    <p:extLst>
      <p:ext uri="{BB962C8B-B14F-4D97-AF65-F5344CB8AC3E}">
        <p14:creationId xmlns:p14="http://schemas.microsoft.com/office/powerpoint/2010/main" val="8062884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What is this Bayes’ theorem black magic?"/>
          <p:cNvSpPr txBox="1">
            <a:spLocks noGrp="1"/>
          </p:cNvSpPr>
          <p:nvPr>
            <p:ph type="title"/>
          </p:nvPr>
        </p:nvSpPr>
        <p:spPr>
          <a:prstGeom prst="rect">
            <a:avLst/>
          </a:prstGeom>
        </p:spPr>
        <p:txBody>
          <a:bodyPr/>
          <a:lstStyle/>
          <a:p>
            <a:r>
              <a:t>What is this Bayes’ theorem black magic?</a:t>
            </a:r>
          </a:p>
        </p:txBody>
      </p:sp>
      <p:sp>
        <p:nvSpPr>
          <p:cNvPr id="199" name="Slide Subtitle"/>
          <p:cNvSpPr txBox="1">
            <a:spLocks noGrp="1"/>
          </p:cNvSpPr>
          <p:nvPr>
            <p:ph type="body" idx="21"/>
          </p:nvPr>
        </p:nvSpPr>
        <p:spPr>
          <a:prstGeom prst="rect">
            <a:avLst/>
          </a:prstGeom>
        </p:spPr>
        <p:txBody>
          <a:bodyPr/>
          <a:lstStyle/>
          <a:p>
            <a:endParaRPr/>
          </a:p>
        </p:txBody>
      </p:sp>
      <p:sp>
        <p:nvSpPr>
          <p:cNvPr id="200" name="Slide bullet text"/>
          <p:cNvSpPr txBox="1">
            <a:spLocks noGrp="1"/>
          </p:cNvSpPr>
          <p:nvPr>
            <p:ph type="body" idx="1"/>
          </p:nvPr>
        </p:nvSpPr>
        <p:spPr>
          <a:prstGeom prst="rect">
            <a:avLst/>
          </a:prstGeom>
        </p:spPr>
        <p:txBody>
          <a:bodyPr/>
          <a:lstStyle/>
          <a:p>
            <a:endParaRPr/>
          </a:p>
        </p:txBody>
      </p:sp>
      <p:pic>
        <p:nvPicPr>
          <p:cNvPr id="201" name="Image" descr="Image"/>
          <p:cNvPicPr>
            <a:picLocks noChangeAspect="1"/>
          </p:cNvPicPr>
          <p:nvPr/>
        </p:nvPicPr>
        <p:blipFill>
          <a:blip r:embed="rId2"/>
          <a:stretch>
            <a:fillRect/>
          </a:stretch>
        </p:blipFill>
        <p:spPr>
          <a:xfrm>
            <a:off x="7628745" y="3296114"/>
            <a:ext cx="11430001" cy="8844644"/>
          </a:xfrm>
          <a:prstGeom prst="rect">
            <a:avLst/>
          </a:prstGeom>
          <a:ln w="12700">
            <a:miter lim="400000"/>
          </a:ln>
        </p:spPr>
      </p:pic>
      <p:pic>
        <p:nvPicPr>
          <p:cNvPr id="202" name="Image" descr="Image"/>
          <p:cNvPicPr>
            <a:picLocks noChangeAspect="1"/>
          </p:cNvPicPr>
          <p:nvPr/>
        </p:nvPicPr>
        <p:blipFill>
          <a:blip r:embed="rId3"/>
          <a:stretch>
            <a:fillRect/>
          </a:stretch>
        </p:blipFill>
        <p:spPr>
          <a:xfrm>
            <a:off x="7628745" y="3296114"/>
            <a:ext cx="11430001" cy="8844644"/>
          </a:xfrm>
          <a:prstGeom prst="rect">
            <a:avLst/>
          </a:prstGeom>
          <a:ln w="12700">
            <a:miter lim="400000"/>
          </a:ln>
        </p:spPr>
      </p:pic>
      <p:pic>
        <p:nvPicPr>
          <p:cNvPr id="203" name="Image" descr="Image"/>
          <p:cNvPicPr>
            <a:picLocks noChangeAspect="1"/>
          </p:cNvPicPr>
          <p:nvPr/>
        </p:nvPicPr>
        <p:blipFill>
          <a:blip r:embed="rId4"/>
          <a:stretch>
            <a:fillRect/>
          </a:stretch>
        </p:blipFill>
        <p:spPr>
          <a:xfrm>
            <a:off x="7616045" y="3302464"/>
            <a:ext cx="11430001" cy="883227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A2C17-D75B-F50E-8EC7-EDDF64F5C810}"/>
            </a:ext>
          </a:extLst>
        </p:cNvPr>
        <p:cNvGrpSpPr/>
        <p:nvPr/>
      </p:nvGrpSpPr>
      <p:grpSpPr>
        <a:xfrm>
          <a:off x="0" y="0"/>
          <a:ext cx="0" cy="0"/>
          <a:chOff x="0" y="0"/>
          <a:chExt cx="0" cy="0"/>
        </a:xfrm>
      </p:grpSpPr>
      <p:sp>
        <p:nvSpPr>
          <p:cNvPr id="177" name="Rectangle">
            <a:extLst>
              <a:ext uri="{FF2B5EF4-FFF2-40B4-BE49-F238E27FC236}">
                <a16:creationId xmlns:a16="http://schemas.microsoft.com/office/drawing/2014/main" id="{2791A64D-C311-0E11-A30E-CF4DCF984AD3}"/>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1938BC4A-DE91-CB78-DBD9-48E49F573AD2}"/>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7F920067-A012-FEB1-5E10-6921B04F7C9B}"/>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E0267C6F-DD5F-1294-B18A-47C3DA3383B7}"/>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2">
                    <a:lumMod val="10000"/>
                  </a:schemeClr>
                </a:solidFill>
              </a:rPr>
              <a:t>How is bootstrapping information summarized/used? (Consensus tree..)</a:t>
            </a:r>
          </a:p>
        </p:txBody>
      </p:sp>
      <p:sp>
        <p:nvSpPr>
          <p:cNvPr id="4" name="Slide courtesy of Mike May">
            <a:extLst>
              <a:ext uri="{FF2B5EF4-FFF2-40B4-BE49-F238E27FC236}">
                <a16:creationId xmlns:a16="http://schemas.microsoft.com/office/drawing/2014/main" id="{02E32C68-88E8-B8A6-CBD5-9FACD826D08C}"/>
              </a:ext>
            </a:extLst>
          </p:cNvPr>
          <p:cNvSpPr txBox="1"/>
          <p:nvPr/>
        </p:nvSpPr>
        <p:spPr>
          <a:xfrm>
            <a:off x="14839425" y="12550770"/>
            <a:ext cx="7162159"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a:t>
            </a:r>
            <a:r>
              <a:rPr lang="en-US" i="1" dirty="0"/>
              <a:t>Tree Thinking</a:t>
            </a:r>
            <a:endParaRPr i="1" dirty="0"/>
          </a:p>
        </p:txBody>
      </p:sp>
      <p:pic>
        <p:nvPicPr>
          <p:cNvPr id="1026" name="Picture 2">
            <a:extLst>
              <a:ext uri="{FF2B5EF4-FFF2-40B4-BE49-F238E27FC236}">
                <a16:creationId xmlns:a16="http://schemas.microsoft.com/office/drawing/2014/main" id="{52A530F0-FECF-E056-118D-235E4F1E3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9425" y="3806125"/>
            <a:ext cx="8007632" cy="449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28613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1BD9C-4F8E-65A0-BDAE-873D809F7EB3}"/>
            </a:ext>
          </a:extLst>
        </p:cNvPr>
        <p:cNvGrpSpPr/>
        <p:nvPr/>
      </p:nvGrpSpPr>
      <p:grpSpPr>
        <a:xfrm>
          <a:off x="0" y="0"/>
          <a:ext cx="0" cy="0"/>
          <a:chOff x="0" y="0"/>
          <a:chExt cx="0" cy="0"/>
        </a:xfrm>
      </p:grpSpPr>
      <p:pic>
        <p:nvPicPr>
          <p:cNvPr id="1027" name="Picture 3">
            <a:extLst>
              <a:ext uri="{FF2B5EF4-FFF2-40B4-BE49-F238E27FC236}">
                <a16:creationId xmlns:a16="http://schemas.microsoft.com/office/drawing/2014/main" id="{155BE6FE-D040-7F8D-6EF3-BE4510E7D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6084" y="9385448"/>
            <a:ext cx="7615727" cy="3915179"/>
          </a:xfrm>
          <a:prstGeom prst="rect">
            <a:avLst/>
          </a:prstGeom>
          <a:noFill/>
          <a:extLst>
            <a:ext uri="{909E8E84-426E-40DD-AFC4-6F175D3DCCD1}">
              <a14:hiddenFill xmlns:a14="http://schemas.microsoft.com/office/drawing/2010/main">
                <a:solidFill>
                  <a:srgbClr val="FFFFFF"/>
                </a:solidFill>
              </a14:hiddenFill>
            </a:ext>
          </a:extLst>
        </p:spPr>
      </p:pic>
      <p:sp>
        <p:nvSpPr>
          <p:cNvPr id="177" name="Rectangle">
            <a:extLst>
              <a:ext uri="{FF2B5EF4-FFF2-40B4-BE49-F238E27FC236}">
                <a16:creationId xmlns:a16="http://schemas.microsoft.com/office/drawing/2014/main" id="{4D156A1D-B7CA-C733-9EAA-554FFD30F2C3}"/>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EAECDE55-55CB-AA9E-9617-B547277DF3F4}"/>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79" name="For distance, parsimony, and likelihood approaches">
            <a:extLst>
              <a:ext uri="{FF2B5EF4-FFF2-40B4-BE49-F238E27FC236}">
                <a16:creationId xmlns:a16="http://schemas.microsoft.com/office/drawing/2014/main" id="{F5171CA2-7675-A0F8-9268-7C2F5CA03B62}"/>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distance, parsimony, and likelihood approaches</a:t>
            </a:r>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3E0036BC-0607-0D4E-8749-992A3A7BDAE7}"/>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rPr dirty="0"/>
              <a:t>Every tree is </a:t>
            </a:r>
            <a:r>
              <a:rPr b="1" dirty="0"/>
              <a:t>an estimate</a:t>
            </a:r>
            <a:r>
              <a:rPr dirty="0"/>
              <a:t>. So we need a way to know how confident we should be in that estimate. We have the best tree, according to some criterion, but it is much better than the next best tree, </a:t>
            </a:r>
            <a:r>
              <a:rPr dirty="0" err="1"/>
              <a:t>etc</a:t>
            </a:r>
            <a:r>
              <a:rPr dirty="0"/>
              <a:t>?</a:t>
            </a:r>
            <a:br>
              <a:rPr dirty="0"/>
            </a:br>
            <a:r>
              <a:rPr dirty="0"/>
              <a:t> </a:t>
            </a:r>
          </a:p>
          <a:p>
            <a:pPr marL="1083729" lvl="1" indent="-474129" defTabSz="457200">
              <a:lnSpc>
                <a:spcPct val="100000"/>
              </a:lnSpc>
              <a:spcBef>
                <a:spcPts val="0"/>
              </a:spcBef>
              <a:defRPr sz="3733">
                <a:latin typeface="Helvetica"/>
                <a:ea typeface="Helvetica"/>
                <a:cs typeface="Helvetica"/>
                <a:sym typeface="Helvetica"/>
              </a:defRPr>
            </a:pPr>
            <a:r>
              <a:rPr b="1" dirty="0"/>
              <a:t>Topology tests</a:t>
            </a:r>
            <a:r>
              <a:rPr dirty="0"/>
              <a:t> (how much better is the best tree that contains a clade than the best tree that doesn’t?) (Doesn’t work for distance methods)</a:t>
            </a:r>
          </a:p>
          <a:p>
            <a:pPr marL="1083729" lvl="1" indent="-474129" defTabSz="457200">
              <a:lnSpc>
                <a:spcPct val="100000"/>
              </a:lnSpc>
              <a:spcBef>
                <a:spcPts val="0"/>
              </a:spcBef>
              <a:defRPr sz="3733" b="1">
                <a:latin typeface="Helvetica"/>
                <a:ea typeface="Helvetica"/>
                <a:cs typeface="Helvetica"/>
                <a:sym typeface="Helvetica"/>
              </a:defRPr>
            </a:pPr>
            <a:r>
              <a:rPr dirty="0"/>
              <a:t>(Nonparametric) bootstrapping</a:t>
            </a:r>
          </a:p>
          <a:p>
            <a:pPr marL="1693329" lvl="2" indent="-474129" defTabSz="457200">
              <a:lnSpc>
                <a:spcPct val="100000"/>
              </a:lnSpc>
              <a:spcBef>
                <a:spcPts val="0"/>
              </a:spcBef>
              <a:defRPr sz="3733">
                <a:latin typeface="Helvetica"/>
                <a:ea typeface="Helvetica"/>
                <a:cs typeface="Helvetica"/>
                <a:sym typeface="Helvetica"/>
              </a:defRPr>
            </a:pPr>
            <a:r>
              <a:rPr dirty="0"/>
              <a:t>How is this done? (What is a bootstrap dataset?)</a:t>
            </a:r>
          </a:p>
          <a:p>
            <a:pPr marL="1693329" lvl="2" indent="-474129" defTabSz="457200">
              <a:lnSpc>
                <a:spcPct val="100000"/>
              </a:lnSpc>
              <a:spcBef>
                <a:spcPts val="0"/>
              </a:spcBef>
              <a:defRPr sz="3733">
                <a:latin typeface="Helvetica"/>
                <a:ea typeface="Helvetica"/>
                <a:cs typeface="Helvetica"/>
                <a:sym typeface="Helvetica"/>
              </a:defRPr>
            </a:pPr>
            <a:r>
              <a:rPr dirty="0">
                <a:solidFill>
                  <a:schemeClr val="bg2">
                    <a:lumMod val="10000"/>
                  </a:schemeClr>
                </a:solidFill>
              </a:rPr>
              <a:t>How is bootstrapping information summarized/used? (Consensus tree..)</a:t>
            </a:r>
          </a:p>
        </p:txBody>
      </p:sp>
      <p:sp>
        <p:nvSpPr>
          <p:cNvPr id="4" name="Slide courtesy of Mike May">
            <a:extLst>
              <a:ext uri="{FF2B5EF4-FFF2-40B4-BE49-F238E27FC236}">
                <a16:creationId xmlns:a16="http://schemas.microsoft.com/office/drawing/2014/main" id="{BA00A7CE-3125-CBBA-542E-C2B825CFB63C}"/>
              </a:ext>
            </a:extLst>
          </p:cNvPr>
          <p:cNvSpPr txBox="1"/>
          <p:nvPr/>
        </p:nvSpPr>
        <p:spPr>
          <a:xfrm>
            <a:off x="14839425" y="12550770"/>
            <a:ext cx="7162159"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a:t>
            </a:r>
            <a:r>
              <a:rPr lang="en-US" i="1" dirty="0"/>
              <a:t>Tree Thinking</a:t>
            </a:r>
            <a:endParaRPr i="1" dirty="0"/>
          </a:p>
        </p:txBody>
      </p:sp>
      <p:pic>
        <p:nvPicPr>
          <p:cNvPr id="1026" name="Picture 2">
            <a:extLst>
              <a:ext uri="{FF2B5EF4-FFF2-40B4-BE49-F238E27FC236}">
                <a16:creationId xmlns:a16="http://schemas.microsoft.com/office/drawing/2014/main" id="{AADFB835-4D91-0879-36A6-5B4D11ADE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9425" y="3806125"/>
            <a:ext cx="8007632" cy="449566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F57C73FD-AE55-40B2-744D-39B0754462B7}"/>
              </a:ext>
            </a:extLst>
          </p:cNvPr>
          <p:cNvCxnSpPr>
            <a:cxnSpLocks/>
          </p:cNvCxnSpPr>
          <p:nvPr/>
        </p:nvCxnSpPr>
        <p:spPr>
          <a:xfrm flipH="1">
            <a:off x="17530167" y="8205358"/>
            <a:ext cx="422737" cy="1079965"/>
          </a:xfrm>
          <a:prstGeom prst="straightConnector1">
            <a:avLst/>
          </a:prstGeom>
          <a:noFill/>
          <a:ln w="825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0261524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D3DF6-D83B-A2D9-52B7-2232D3EE04B1}"/>
            </a:ext>
          </a:extLst>
        </p:cNvPr>
        <p:cNvGrpSpPr/>
        <p:nvPr/>
      </p:nvGrpSpPr>
      <p:grpSpPr>
        <a:xfrm>
          <a:off x="0" y="0"/>
          <a:ext cx="0" cy="0"/>
          <a:chOff x="0" y="0"/>
          <a:chExt cx="0" cy="0"/>
        </a:xfrm>
      </p:grpSpPr>
      <p:sp>
        <p:nvSpPr>
          <p:cNvPr id="182" name="Rectangle">
            <a:extLst>
              <a:ext uri="{FF2B5EF4-FFF2-40B4-BE49-F238E27FC236}">
                <a16:creationId xmlns:a16="http://schemas.microsoft.com/office/drawing/2014/main" id="{67039C21-A1D6-6571-90F0-ECE3D51E94FD}"/>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83" name="Support values">
            <a:extLst>
              <a:ext uri="{FF2B5EF4-FFF2-40B4-BE49-F238E27FC236}">
                <a16:creationId xmlns:a16="http://schemas.microsoft.com/office/drawing/2014/main" id="{710AF7C8-6E3C-DE32-F04E-35AFCDCD9CCD}"/>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84" name="For distance, parsimony, and likelihood approaches">
            <a:extLst>
              <a:ext uri="{FF2B5EF4-FFF2-40B4-BE49-F238E27FC236}">
                <a16:creationId xmlns:a16="http://schemas.microsoft.com/office/drawing/2014/main" id="{4ECDFAEA-5D83-6A86-C8A7-CD96DF8537E0}"/>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a:t>
            </a:r>
            <a:r>
              <a:rPr strike="sngStrike"/>
              <a:t>distance, parsimony, and</a:t>
            </a:r>
            <a:r>
              <a:t> likelihood approaches</a:t>
            </a:r>
          </a:p>
        </p:txBody>
      </p:sp>
      <p:sp>
        <p:nvSpPr>
          <p:cNvPr id="185"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001B5A78-0442-4E92-44ED-F37EC7389BBD}"/>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t>Every tree is </a:t>
            </a:r>
            <a:r>
              <a:rPr b="1"/>
              <a:t>an estimate</a:t>
            </a:r>
            <a:r>
              <a:t>. So we need a way to know how confident we should be in that estimate. We have the best tree, according to some criterion, but it is much better than the next best tree, etc?</a:t>
            </a:r>
            <a:br/>
            <a:r>
              <a:t> </a:t>
            </a:r>
          </a:p>
          <a:p>
            <a:pPr marL="1083729" lvl="1" indent="-474129" defTabSz="457200">
              <a:lnSpc>
                <a:spcPct val="100000"/>
              </a:lnSpc>
              <a:spcBef>
                <a:spcPts val="0"/>
              </a:spcBef>
              <a:defRPr sz="3733" b="1">
                <a:latin typeface="Helvetica"/>
                <a:ea typeface="Helvetica"/>
                <a:cs typeface="Helvetica"/>
                <a:sym typeface="Helvetica"/>
              </a:defRPr>
            </a:pPr>
            <a:r>
              <a:t>Parametric bootstrapping</a:t>
            </a:r>
          </a:p>
          <a:p>
            <a:pPr marL="1693329" lvl="2" indent="-474129" defTabSz="457200">
              <a:lnSpc>
                <a:spcPct val="100000"/>
              </a:lnSpc>
              <a:spcBef>
                <a:spcPts val="0"/>
              </a:spcBef>
              <a:defRPr sz="3733">
                <a:latin typeface="Helvetica"/>
                <a:ea typeface="Helvetica"/>
                <a:cs typeface="Helvetica"/>
                <a:sym typeface="Helvetica"/>
              </a:defRPr>
            </a:pPr>
            <a:r>
              <a:t>How is this done? (How does it differ from nonparametric bootstrapping?)</a:t>
            </a:r>
          </a:p>
        </p:txBody>
      </p:sp>
    </p:spTree>
    <p:extLst>
      <p:ext uri="{BB962C8B-B14F-4D97-AF65-F5344CB8AC3E}">
        <p14:creationId xmlns:p14="http://schemas.microsoft.com/office/powerpoint/2010/main" val="366077489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BFF3D-0E7E-5570-1F25-3D60D684A62F}"/>
            </a:ext>
          </a:extLst>
        </p:cNvPr>
        <p:cNvGrpSpPr/>
        <p:nvPr/>
      </p:nvGrpSpPr>
      <p:grpSpPr>
        <a:xfrm>
          <a:off x="0" y="0"/>
          <a:ext cx="0" cy="0"/>
          <a:chOff x="0" y="0"/>
          <a:chExt cx="0" cy="0"/>
        </a:xfrm>
      </p:grpSpPr>
      <p:sp>
        <p:nvSpPr>
          <p:cNvPr id="187" name="Rectangle">
            <a:extLst>
              <a:ext uri="{FF2B5EF4-FFF2-40B4-BE49-F238E27FC236}">
                <a16:creationId xmlns:a16="http://schemas.microsoft.com/office/drawing/2014/main" id="{11AB1B15-EF9A-C6DB-F71E-1CDDD4F4C28C}"/>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88" name="Support values">
            <a:extLst>
              <a:ext uri="{FF2B5EF4-FFF2-40B4-BE49-F238E27FC236}">
                <a16:creationId xmlns:a16="http://schemas.microsoft.com/office/drawing/2014/main" id="{3394AC35-CD58-E08C-D7E3-DF40E4BBA89C}"/>
              </a:ext>
            </a:extLst>
          </p:cNvPr>
          <p:cNvSpPr txBox="1">
            <a:spLocks noGrp="1"/>
          </p:cNvSpPr>
          <p:nvPr>
            <p:ph type="title"/>
          </p:nvPr>
        </p:nvSpPr>
        <p:spPr>
          <a:prstGeom prst="rect">
            <a:avLst/>
          </a:prstGeom>
        </p:spPr>
        <p:txBody>
          <a:bodyPr/>
          <a:lstStyle>
            <a:lvl1pPr>
              <a:defRPr sz="7500" spc="-150"/>
            </a:lvl1pPr>
          </a:lstStyle>
          <a:p>
            <a:r>
              <a:t>Support values</a:t>
            </a:r>
          </a:p>
        </p:txBody>
      </p:sp>
      <p:sp>
        <p:nvSpPr>
          <p:cNvPr id="189" name="For Bayesian inference">
            <a:extLst>
              <a:ext uri="{FF2B5EF4-FFF2-40B4-BE49-F238E27FC236}">
                <a16:creationId xmlns:a16="http://schemas.microsoft.com/office/drawing/2014/main" id="{C867857C-C770-C627-2CD5-D07D554EE55C}"/>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Bayesian inference</a:t>
            </a:r>
          </a:p>
        </p:txBody>
      </p:sp>
      <p:sp>
        <p:nvSpPr>
          <p:cNvPr id="190" name="We get support values for “free”!…">
            <a:extLst>
              <a:ext uri="{FF2B5EF4-FFF2-40B4-BE49-F238E27FC236}">
                <a16:creationId xmlns:a16="http://schemas.microsoft.com/office/drawing/2014/main" id="{B1EF4DAC-F743-B2AE-BF48-9C897E02F421}"/>
              </a:ext>
            </a:extLst>
          </p:cNvPr>
          <p:cNvSpPr txBox="1">
            <a:spLocks noGrp="1"/>
          </p:cNvSpPr>
          <p:nvPr>
            <p:ph type="body" sz="half" idx="1"/>
          </p:nvPr>
        </p:nvSpPr>
        <p:spPr>
          <a:xfrm>
            <a:off x="1206500" y="4248504"/>
            <a:ext cx="11299584" cy="8256012"/>
          </a:xfrm>
          <a:prstGeom prst="rect">
            <a:avLst/>
          </a:prstGeom>
        </p:spPr>
        <p:txBody>
          <a:bodyPr/>
          <a:lstStyle/>
          <a:p>
            <a:pPr marL="474129" indent="-474129" defTabSz="457200">
              <a:lnSpc>
                <a:spcPct val="100000"/>
              </a:lnSpc>
              <a:spcBef>
                <a:spcPts val="0"/>
              </a:spcBef>
              <a:defRPr sz="3733">
                <a:latin typeface="Helvetica"/>
                <a:ea typeface="Helvetica"/>
                <a:cs typeface="Helvetica"/>
                <a:sym typeface="Helvetica"/>
              </a:defRPr>
            </a:pPr>
            <a:r>
              <a:t>We get support values for “free”!</a:t>
            </a:r>
          </a:p>
          <a:p>
            <a:pPr marL="1083729" lvl="1" indent="-474129" defTabSz="457200">
              <a:lnSpc>
                <a:spcPct val="100000"/>
              </a:lnSpc>
              <a:spcBef>
                <a:spcPts val="0"/>
              </a:spcBef>
              <a:defRPr sz="3733">
                <a:latin typeface="Helvetica"/>
                <a:ea typeface="Helvetica"/>
                <a:cs typeface="Helvetica"/>
                <a:sym typeface="Helvetica"/>
              </a:defRPr>
            </a:pPr>
            <a:r>
              <a:t>Differences between posterior probabilities and bootstrap percentages</a:t>
            </a:r>
          </a:p>
          <a:p>
            <a:pPr marL="1083729" lvl="1" indent="-474129" defTabSz="457200">
              <a:lnSpc>
                <a:spcPct val="100000"/>
              </a:lnSpc>
              <a:spcBef>
                <a:spcPts val="0"/>
              </a:spcBef>
              <a:defRPr sz="3733">
                <a:latin typeface="Helvetica"/>
                <a:ea typeface="Helvetica"/>
                <a:cs typeface="Helvetica"/>
                <a:sym typeface="Helvetica"/>
              </a:defRPr>
            </a:pPr>
            <a:r>
              <a:t>Bayesian topology tests</a:t>
            </a:r>
          </a:p>
        </p:txBody>
      </p:sp>
    </p:spTree>
    <p:extLst>
      <p:ext uri="{BB962C8B-B14F-4D97-AF65-F5344CB8AC3E}">
        <p14:creationId xmlns:p14="http://schemas.microsoft.com/office/powerpoint/2010/main" val="325481988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8EE93-A4EE-13A0-6EFF-31F19E33DBD8}"/>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56541501-490E-36D5-8003-F3F8AB61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AE2E9823-4228-C2E7-F3F4-3418195498F8}"/>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F97BEE69-E001-245B-5EE3-1583EE259D2A}"/>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5F0FC988-8F89-651A-C6C5-705A40E4C2A8}"/>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A891E8FA-5F84-AF26-92F5-57025FB6716C}"/>
              </a:ext>
            </a:extLst>
          </p:cNvPr>
          <p:cNvSpPr txBox="1">
            <a:spLocks noGrp="1"/>
          </p:cNvSpPr>
          <p:nvPr>
            <p:ph type="body" sz="half" idx="1"/>
          </p:nvPr>
        </p:nvSpPr>
        <p:spPr>
          <a:xfrm>
            <a:off x="1206500" y="4248504"/>
            <a:ext cx="11299584" cy="8256012"/>
          </a:xfrm>
          <a:prstGeom prst="rect">
            <a:avLst/>
          </a:prstGeom>
          <a:noFill/>
          <a:ln>
            <a:noFill/>
          </a:ln>
        </p:spPr>
        <p:txBody>
          <a:bodyPr/>
          <a:lstStyle/>
          <a:p>
            <a:pPr marL="474129" indent="-474129" defTabSz="457200">
              <a:lnSpc>
                <a:spcPct val="100000"/>
              </a:lnSpc>
              <a:spcBef>
                <a:spcPts val="0"/>
              </a:spcBef>
              <a:defRPr sz="3733">
                <a:latin typeface="Helvetica"/>
                <a:ea typeface="Helvetica"/>
                <a:cs typeface="Helvetica"/>
                <a:sym typeface="Helvetica"/>
              </a:defRPr>
            </a:pPr>
            <a:r>
              <a:rPr lang="en-US" dirty="0"/>
              <a:t>Even under a simple branching process (no hybridization, horizontal gene transfer, etc.) there is no guarantee that a given gene genealogy (“gene tree”) matches the species tree within which that </a:t>
            </a:r>
            <a:r>
              <a:rPr lang="en-US" dirty="0" err="1"/>
              <a:t>geneology</a:t>
            </a:r>
            <a:r>
              <a:rPr lang="en-US" dirty="0"/>
              <a:t> was “generated”</a:t>
            </a:r>
            <a:r>
              <a:rPr dirty="0"/>
              <a:t> </a:t>
            </a:r>
            <a:br>
              <a:rPr lang="en-US" dirty="0"/>
            </a:br>
            <a:endParaRPr dirty="0"/>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The true gene tree (no estimate error) may not match the tree species tree</a:t>
            </a:r>
            <a:br>
              <a:rPr lang="en-US" dirty="0">
                <a:solidFill>
                  <a:schemeClr val="bg1"/>
                </a:solidFill>
              </a:rPr>
            </a:br>
            <a:endParaRPr lang="en-US" dirty="0">
              <a:solidFill>
                <a:schemeClr val="bg1"/>
              </a:solidFill>
            </a:endParaRPr>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If we </a:t>
            </a:r>
            <a:r>
              <a:rPr lang="en-US" b="1" dirty="0">
                <a:solidFill>
                  <a:schemeClr val="bg1"/>
                </a:solidFill>
              </a:rPr>
              <a:t>sample another individual </a:t>
            </a:r>
            <a:r>
              <a:rPr lang="en-US" dirty="0">
                <a:solidFill>
                  <a:schemeClr val="bg1"/>
                </a:solidFill>
              </a:rPr>
              <a:t>(another allele), it may have a different history</a:t>
            </a:r>
            <a:br>
              <a:rPr lang="en-US" dirty="0">
                <a:solidFill>
                  <a:schemeClr val="bg1"/>
                </a:solidFill>
              </a:rPr>
            </a:br>
            <a:endParaRPr lang="en-US" dirty="0">
              <a:solidFill>
                <a:schemeClr val="bg1"/>
              </a:solidFill>
            </a:endParaRPr>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If we </a:t>
            </a:r>
            <a:r>
              <a:rPr lang="en-US" b="1" dirty="0">
                <a:solidFill>
                  <a:schemeClr val="bg1"/>
                </a:solidFill>
              </a:rPr>
              <a:t>sample another locus </a:t>
            </a:r>
            <a:r>
              <a:rPr lang="en-US" dirty="0">
                <a:solidFill>
                  <a:schemeClr val="bg1"/>
                </a:solidFill>
              </a:rPr>
              <a:t>for the same individual, it may have a different history</a:t>
            </a:r>
            <a:endParaRPr dirty="0">
              <a:solidFill>
                <a:schemeClr val="bg1"/>
              </a:solidFill>
            </a:endParaRPr>
          </a:p>
        </p:txBody>
      </p:sp>
      <p:sp>
        <p:nvSpPr>
          <p:cNvPr id="4" name="Slide courtesy of Mike May">
            <a:extLst>
              <a:ext uri="{FF2B5EF4-FFF2-40B4-BE49-F238E27FC236}">
                <a16:creationId xmlns:a16="http://schemas.microsoft.com/office/drawing/2014/main" id="{6BEAEE7F-D057-43D8-EEB1-B12C13A023D7}"/>
              </a:ext>
            </a:extLst>
          </p:cNvPr>
          <p:cNvSpPr txBox="1"/>
          <p:nvPr/>
        </p:nvSpPr>
        <p:spPr>
          <a:xfrm>
            <a:off x="14839425" y="12366104"/>
            <a:ext cx="71621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22772273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3B20E-8D6B-35CA-0F06-B4D1C01E6301}"/>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31EFBF76-610A-2F06-8D05-B5A37D82D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5F7CE84A-4E92-ED8A-C575-5E0848071B6B}"/>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A6E42110-1E8C-5026-2429-E23011168C69}"/>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689F50A7-5F95-C62A-C1C1-FAE96F9421F5}"/>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BF42325D-8BFD-4258-1F10-E1555EF93E5A}"/>
              </a:ext>
            </a:extLst>
          </p:cNvPr>
          <p:cNvSpPr txBox="1">
            <a:spLocks noGrp="1"/>
          </p:cNvSpPr>
          <p:nvPr>
            <p:ph type="body" sz="half" idx="1"/>
          </p:nvPr>
        </p:nvSpPr>
        <p:spPr>
          <a:xfrm>
            <a:off x="1206500" y="4248504"/>
            <a:ext cx="11299584" cy="8256012"/>
          </a:xfrm>
          <a:prstGeom prst="rect">
            <a:avLst/>
          </a:prstGeom>
          <a:noFill/>
          <a:ln>
            <a:noFill/>
          </a:ln>
        </p:spPr>
        <p:txBody>
          <a:bodyPr/>
          <a:lstStyle/>
          <a:p>
            <a:pPr marL="474129" indent="-474129" defTabSz="457200">
              <a:lnSpc>
                <a:spcPct val="100000"/>
              </a:lnSpc>
              <a:spcBef>
                <a:spcPts val="0"/>
              </a:spcBef>
              <a:defRPr sz="3733">
                <a:latin typeface="Helvetica"/>
                <a:ea typeface="Helvetica"/>
                <a:cs typeface="Helvetica"/>
                <a:sym typeface="Helvetica"/>
              </a:defRPr>
            </a:pPr>
            <a:r>
              <a:rPr lang="en-US" dirty="0"/>
              <a:t>Even under a simple branching process (no hybridization, horizontal gene transfer, etc.) there is no guarantee that a given gene genealogy (“gene tree”) matches the species tree within which that </a:t>
            </a:r>
            <a:r>
              <a:rPr lang="en-US" dirty="0" err="1"/>
              <a:t>geneology</a:t>
            </a:r>
            <a:r>
              <a:rPr lang="en-US" dirty="0"/>
              <a:t> was “generated”</a:t>
            </a:r>
            <a:r>
              <a:rPr dirty="0"/>
              <a:t> </a:t>
            </a:r>
            <a:br>
              <a:rPr lang="en-US" dirty="0"/>
            </a:br>
            <a:endParaRPr dirty="0"/>
          </a:p>
          <a:p>
            <a:pPr marL="1083729" lvl="1" indent="-474129" defTabSz="457200">
              <a:lnSpc>
                <a:spcPct val="100000"/>
              </a:lnSpc>
              <a:spcBef>
                <a:spcPts val="0"/>
              </a:spcBef>
              <a:defRPr sz="3733">
                <a:latin typeface="Helvetica"/>
                <a:ea typeface="Helvetica"/>
                <a:cs typeface="Helvetica"/>
                <a:sym typeface="Helvetica"/>
              </a:defRPr>
            </a:pPr>
            <a:r>
              <a:rPr lang="en-US" dirty="0"/>
              <a:t>The true gene tree (no estimation error) may not match the tree species tree</a:t>
            </a:r>
            <a:br>
              <a:rPr lang="en-US" dirty="0"/>
            </a:br>
            <a:endParaRPr lang="en-US" dirty="0"/>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If we </a:t>
            </a:r>
            <a:r>
              <a:rPr lang="en-US" b="1" dirty="0">
                <a:solidFill>
                  <a:schemeClr val="bg1"/>
                </a:solidFill>
              </a:rPr>
              <a:t>sample another individual </a:t>
            </a:r>
            <a:r>
              <a:rPr lang="en-US" dirty="0">
                <a:solidFill>
                  <a:schemeClr val="bg1"/>
                </a:solidFill>
              </a:rPr>
              <a:t>(another allele), it may have a different history</a:t>
            </a:r>
            <a:br>
              <a:rPr lang="en-US" dirty="0">
                <a:solidFill>
                  <a:schemeClr val="bg1"/>
                </a:solidFill>
              </a:rPr>
            </a:br>
            <a:endParaRPr lang="en-US" dirty="0">
              <a:solidFill>
                <a:schemeClr val="bg1"/>
              </a:solidFill>
            </a:endParaRPr>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If we </a:t>
            </a:r>
            <a:r>
              <a:rPr lang="en-US" b="1" dirty="0">
                <a:solidFill>
                  <a:schemeClr val="bg1"/>
                </a:solidFill>
              </a:rPr>
              <a:t>sample another locus </a:t>
            </a:r>
            <a:r>
              <a:rPr lang="en-US" dirty="0">
                <a:solidFill>
                  <a:schemeClr val="bg1"/>
                </a:solidFill>
              </a:rPr>
              <a:t>for the same individual, it may have a different history</a:t>
            </a:r>
            <a:endParaRPr dirty="0">
              <a:solidFill>
                <a:schemeClr val="bg1"/>
              </a:solidFill>
            </a:endParaRPr>
          </a:p>
        </p:txBody>
      </p:sp>
      <p:sp>
        <p:nvSpPr>
          <p:cNvPr id="4" name="Slide courtesy of Mike May">
            <a:extLst>
              <a:ext uri="{FF2B5EF4-FFF2-40B4-BE49-F238E27FC236}">
                <a16:creationId xmlns:a16="http://schemas.microsoft.com/office/drawing/2014/main" id="{FA992C90-EA15-D1D2-D491-C6E8FF6A0703}"/>
              </a:ext>
            </a:extLst>
          </p:cNvPr>
          <p:cNvSpPr txBox="1"/>
          <p:nvPr/>
        </p:nvSpPr>
        <p:spPr>
          <a:xfrm>
            <a:off x="14839425" y="12366104"/>
            <a:ext cx="71621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24656556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A6C0D-0955-2911-2A4A-76301B03260D}"/>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3FA522F4-16FE-21C3-C81C-8C89AB4F4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722A760C-78CF-CCBE-F0D9-91858D7B0E45}"/>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A615867A-16C5-84A1-E6E4-6D7F53027E42}"/>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13037A10-9079-C359-7512-E52E1DC626D8}"/>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D7AD4DFB-0743-42BF-2FB2-535BBA992D2D}"/>
              </a:ext>
            </a:extLst>
          </p:cNvPr>
          <p:cNvSpPr txBox="1">
            <a:spLocks noGrp="1"/>
          </p:cNvSpPr>
          <p:nvPr>
            <p:ph type="body" sz="half" idx="1"/>
          </p:nvPr>
        </p:nvSpPr>
        <p:spPr>
          <a:xfrm>
            <a:off x="1206500" y="4248504"/>
            <a:ext cx="11299584" cy="8256012"/>
          </a:xfrm>
          <a:prstGeom prst="rect">
            <a:avLst/>
          </a:prstGeom>
          <a:noFill/>
          <a:ln>
            <a:noFill/>
          </a:ln>
        </p:spPr>
        <p:txBody>
          <a:bodyPr/>
          <a:lstStyle/>
          <a:p>
            <a:pPr marL="474129" indent="-474129" defTabSz="457200">
              <a:lnSpc>
                <a:spcPct val="100000"/>
              </a:lnSpc>
              <a:spcBef>
                <a:spcPts val="0"/>
              </a:spcBef>
              <a:defRPr sz="3733">
                <a:latin typeface="Helvetica"/>
                <a:ea typeface="Helvetica"/>
                <a:cs typeface="Helvetica"/>
                <a:sym typeface="Helvetica"/>
              </a:defRPr>
            </a:pPr>
            <a:r>
              <a:rPr lang="en-US" dirty="0"/>
              <a:t>Even under a simple branching process (no hybridization, horizontal gene transfer, etc.) there is no guarantee that a given gene genealogy (“gene tree”) matches the species tree within which that </a:t>
            </a:r>
            <a:r>
              <a:rPr lang="en-US" dirty="0" err="1"/>
              <a:t>geneology</a:t>
            </a:r>
            <a:r>
              <a:rPr lang="en-US" dirty="0"/>
              <a:t> was “generated”</a:t>
            </a:r>
            <a:r>
              <a:rPr dirty="0"/>
              <a:t> </a:t>
            </a:r>
            <a:br>
              <a:rPr lang="en-US" dirty="0"/>
            </a:br>
            <a:endParaRPr dirty="0"/>
          </a:p>
          <a:p>
            <a:pPr marL="1083729" lvl="1" indent="-474129" defTabSz="457200">
              <a:lnSpc>
                <a:spcPct val="100000"/>
              </a:lnSpc>
              <a:spcBef>
                <a:spcPts val="0"/>
              </a:spcBef>
              <a:defRPr sz="3733">
                <a:latin typeface="Helvetica"/>
                <a:ea typeface="Helvetica"/>
                <a:cs typeface="Helvetica"/>
                <a:sym typeface="Helvetica"/>
              </a:defRPr>
            </a:pPr>
            <a:r>
              <a:rPr lang="en-US" dirty="0"/>
              <a:t>The true gene tree (no estimation error) may not match the tree species tree</a:t>
            </a:r>
            <a:br>
              <a:rPr lang="en-US" dirty="0"/>
            </a:br>
            <a:endParaRPr lang="en-US" dirty="0"/>
          </a:p>
          <a:p>
            <a:pPr marL="1083729" lvl="1" indent="-474129" defTabSz="457200">
              <a:lnSpc>
                <a:spcPct val="100000"/>
              </a:lnSpc>
              <a:spcBef>
                <a:spcPts val="0"/>
              </a:spcBef>
              <a:defRPr sz="3733">
                <a:latin typeface="Helvetica"/>
                <a:ea typeface="Helvetica"/>
                <a:cs typeface="Helvetica"/>
                <a:sym typeface="Helvetica"/>
              </a:defRPr>
            </a:pPr>
            <a:r>
              <a:rPr lang="en-US" dirty="0"/>
              <a:t>If we </a:t>
            </a:r>
            <a:r>
              <a:rPr lang="en-US" b="1" dirty="0"/>
              <a:t>sample another individual </a:t>
            </a:r>
            <a:r>
              <a:rPr lang="en-US" dirty="0"/>
              <a:t>(another allele), it may have a different history</a:t>
            </a:r>
            <a:br>
              <a:rPr lang="en-US" dirty="0"/>
            </a:br>
            <a:endParaRPr lang="en-US" dirty="0"/>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1"/>
                </a:solidFill>
              </a:rPr>
              <a:t>If we </a:t>
            </a:r>
            <a:r>
              <a:rPr lang="en-US" b="1" dirty="0">
                <a:solidFill>
                  <a:schemeClr val="bg1"/>
                </a:solidFill>
              </a:rPr>
              <a:t>sample another locus </a:t>
            </a:r>
            <a:r>
              <a:rPr lang="en-US" dirty="0">
                <a:solidFill>
                  <a:schemeClr val="bg1"/>
                </a:solidFill>
              </a:rPr>
              <a:t>for the same individual, it may have a different history</a:t>
            </a:r>
            <a:endParaRPr dirty="0">
              <a:solidFill>
                <a:schemeClr val="bg1"/>
              </a:solidFill>
            </a:endParaRPr>
          </a:p>
        </p:txBody>
      </p:sp>
      <p:sp>
        <p:nvSpPr>
          <p:cNvPr id="4" name="Slide courtesy of Mike May">
            <a:extLst>
              <a:ext uri="{FF2B5EF4-FFF2-40B4-BE49-F238E27FC236}">
                <a16:creationId xmlns:a16="http://schemas.microsoft.com/office/drawing/2014/main" id="{2064C56D-D752-52E3-B02F-93304EB2A2EB}"/>
              </a:ext>
            </a:extLst>
          </p:cNvPr>
          <p:cNvSpPr txBox="1"/>
          <p:nvPr/>
        </p:nvSpPr>
        <p:spPr>
          <a:xfrm>
            <a:off x="14839425" y="12366104"/>
            <a:ext cx="71621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11232240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F90A1-C0DE-F00D-5885-70CD8B4FBDA7}"/>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63B86EDF-A9F7-8727-BB42-EC61FF287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8B964266-EA21-8BFA-58B9-37CCDE9E83EA}"/>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0F7E7282-D8A8-C7DD-C0A7-6B65A16F50AC}"/>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DA13CDFE-D0A1-E7CC-02E4-6EF710733993}"/>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2A3A6E42-74DD-4DA9-8EFF-2FE51744AE65}"/>
              </a:ext>
            </a:extLst>
          </p:cNvPr>
          <p:cNvSpPr txBox="1">
            <a:spLocks noGrp="1"/>
          </p:cNvSpPr>
          <p:nvPr>
            <p:ph type="body" sz="half" idx="1"/>
          </p:nvPr>
        </p:nvSpPr>
        <p:spPr>
          <a:xfrm>
            <a:off x="1206500" y="4248504"/>
            <a:ext cx="11299584" cy="8256012"/>
          </a:xfrm>
          <a:prstGeom prst="rect">
            <a:avLst/>
          </a:prstGeom>
          <a:noFill/>
          <a:ln>
            <a:noFill/>
          </a:ln>
        </p:spPr>
        <p:txBody>
          <a:bodyPr/>
          <a:lstStyle/>
          <a:p>
            <a:pPr marL="474129" indent="-474129" defTabSz="457200">
              <a:lnSpc>
                <a:spcPct val="100000"/>
              </a:lnSpc>
              <a:spcBef>
                <a:spcPts val="0"/>
              </a:spcBef>
              <a:defRPr sz="3733">
                <a:latin typeface="Helvetica"/>
                <a:ea typeface="Helvetica"/>
                <a:cs typeface="Helvetica"/>
                <a:sym typeface="Helvetica"/>
              </a:defRPr>
            </a:pPr>
            <a:r>
              <a:rPr lang="en-US" dirty="0"/>
              <a:t>Even under a simple branching process (no hybridization, horizontal gene transfer, etc.) there is no guarantee that a given gene genealogy (“gene tree”) matches the species tree within which that </a:t>
            </a:r>
            <a:r>
              <a:rPr lang="en-US" dirty="0" err="1"/>
              <a:t>geneology</a:t>
            </a:r>
            <a:r>
              <a:rPr lang="en-US" dirty="0"/>
              <a:t> was “generated”</a:t>
            </a:r>
            <a:r>
              <a:rPr dirty="0"/>
              <a:t> </a:t>
            </a:r>
            <a:br>
              <a:rPr lang="en-US" dirty="0"/>
            </a:br>
            <a:endParaRPr dirty="0"/>
          </a:p>
          <a:p>
            <a:pPr marL="1083729" lvl="1" indent="-474129" defTabSz="457200">
              <a:lnSpc>
                <a:spcPct val="100000"/>
              </a:lnSpc>
              <a:spcBef>
                <a:spcPts val="0"/>
              </a:spcBef>
              <a:defRPr sz="3733">
                <a:latin typeface="Helvetica"/>
                <a:ea typeface="Helvetica"/>
                <a:cs typeface="Helvetica"/>
                <a:sym typeface="Helvetica"/>
              </a:defRPr>
            </a:pPr>
            <a:r>
              <a:rPr lang="en-US" dirty="0"/>
              <a:t>The true gene tree (no estimation error) may not match the tree species tree</a:t>
            </a:r>
            <a:br>
              <a:rPr lang="en-US" dirty="0"/>
            </a:br>
            <a:endParaRPr lang="en-US" dirty="0"/>
          </a:p>
          <a:p>
            <a:pPr marL="1083729" lvl="1" indent="-474129" defTabSz="457200">
              <a:lnSpc>
                <a:spcPct val="100000"/>
              </a:lnSpc>
              <a:spcBef>
                <a:spcPts val="0"/>
              </a:spcBef>
              <a:defRPr sz="3733">
                <a:latin typeface="Helvetica"/>
                <a:ea typeface="Helvetica"/>
                <a:cs typeface="Helvetica"/>
                <a:sym typeface="Helvetica"/>
              </a:defRPr>
            </a:pPr>
            <a:r>
              <a:rPr lang="en-US" dirty="0"/>
              <a:t>If we </a:t>
            </a:r>
            <a:r>
              <a:rPr lang="en-US" b="1" dirty="0"/>
              <a:t>sample another individual </a:t>
            </a:r>
            <a:r>
              <a:rPr lang="en-US" dirty="0"/>
              <a:t>(another allele), it may have a different history</a:t>
            </a:r>
            <a:br>
              <a:rPr lang="en-US" dirty="0"/>
            </a:br>
            <a:endParaRPr lang="en-US" dirty="0">
              <a:solidFill>
                <a:schemeClr val="bg2">
                  <a:lumMod val="10000"/>
                </a:schemeClr>
              </a:solidFill>
            </a:endParaRPr>
          </a:p>
          <a:p>
            <a:pPr marL="1083729" lvl="1" indent="-474129" defTabSz="457200">
              <a:lnSpc>
                <a:spcPct val="100000"/>
              </a:lnSpc>
              <a:spcBef>
                <a:spcPts val="0"/>
              </a:spcBef>
              <a:defRPr sz="3733">
                <a:latin typeface="Helvetica"/>
                <a:ea typeface="Helvetica"/>
                <a:cs typeface="Helvetica"/>
                <a:sym typeface="Helvetica"/>
              </a:defRPr>
            </a:pPr>
            <a:r>
              <a:rPr lang="en-US" dirty="0">
                <a:solidFill>
                  <a:schemeClr val="bg2">
                    <a:lumMod val="10000"/>
                  </a:schemeClr>
                </a:solidFill>
              </a:rPr>
              <a:t>If we </a:t>
            </a:r>
            <a:r>
              <a:rPr lang="en-US" b="1" dirty="0">
                <a:solidFill>
                  <a:schemeClr val="bg2">
                    <a:lumMod val="10000"/>
                  </a:schemeClr>
                </a:solidFill>
              </a:rPr>
              <a:t>sample another locus </a:t>
            </a:r>
            <a:r>
              <a:rPr lang="en-US" dirty="0">
                <a:solidFill>
                  <a:schemeClr val="bg2">
                    <a:lumMod val="10000"/>
                  </a:schemeClr>
                </a:solidFill>
              </a:rPr>
              <a:t>for the same individual, it may have a different history</a:t>
            </a:r>
            <a:endParaRPr dirty="0">
              <a:solidFill>
                <a:schemeClr val="bg2">
                  <a:lumMod val="10000"/>
                </a:schemeClr>
              </a:solidFill>
            </a:endParaRPr>
          </a:p>
        </p:txBody>
      </p:sp>
      <p:sp>
        <p:nvSpPr>
          <p:cNvPr id="4" name="Slide courtesy of Mike May">
            <a:extLst>
              <a:ext uri="{FF2B5EF4-FFF2-40B4-BE49-F238E27FC236}">
                <a16:creationId xmlns:a16="http://schemas.microsoft.com/office/drawing/2014/main" id="{AF5B11F7-B693-763B-8C76-28E0EA3FFC4C}"/>
              </a:ext>
            </a:extLst>
          </p:cNvPr>
          <p:cNvSpPr txBox="1"/>
          <p:nvPr/>
        </p:nvSpPr>
        <p:spPr>
          <a:xfrm>
            <a:off x="14839425" y="12366104"/>
            <a:ext cx="71621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10539811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399E3-6D3F-2A5D-6D3E-97B3C961086F}"/>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25576CB3-7FDC-B02B-4627-83CD5843D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153500AC-7195-BF64-1AB6-937366B0BB7D}"/>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B81C2D78-5F2D-8CF0-A3A2-BCB1C6539A97}"/>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316ACA89-2C14-9300-7439-8EF0E2C04530}"/>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B1FAEB3D-890E-EE4A-C1A7-F9F57DD9876C}"/>
              </a:ext>
            </a:extLst>
          </p:cNvPr>
          <p:cNvSpPr txBox="1">
            <a:spLocks noGrp="1"/>
          </p:cNvSpPr>
          <p:nvPr>
            <p:ph type="body" sz="half" idx="1"/>
          </p:nvPr>
        </p:nvSpPr>
        <p:spPr>
          <a:xfrm>
            <a:off x="1206500" y="4248504"/>
            <a:ext cx="11299584" cy="8256012"/>
          </a:xfrm>
          <a:prstGeom prst="rect">
            <a:avLst/>
          </a:prstGeom>
          <a:noFill/>
          <a:ln>
            <a:noFill/>
          </a:ln>
        </p:spPr>
        <p:txBody>
          <a:bodyPr>
            <a:normAutofit lnSpcReduction="10000"/>
          </a:bodyPr>
          <a:lstStyle/>
          <a:p>
            <a:pPr marL="474129" indent="-474129" defTabSz="457200">
              <a:lnSpc>
                <a:spcPct val="100000"/>
              </a:lnSpc>
              <a:spcBef>
                <a:spcPts val="0"/>
              </a:spcBef>
              <a:defRPr sz="3733">
                <a:latin typeface="Helvetica"/>
                <a:ea typeface="Helvetica"/>
                <a:cs typeface="Helvetica"/>
                <a:sym typeface="Helvetica"/>
              </a:defRPr>
            </a:pPr>
            <a:r>
              <a:rPr lang="en-US" dirty="0"/>
              <a:t>The probability of a gene tree not matching the species tree depends on the length of the branch over which the lineages may (or may not) coalesce (t in this diagram) and the population size (six in this diagram)</a:t>
            </a:r>
            <a:br>
              <a:rPr lang="en-US" dirty="0"/>
            </a:br>
            <a:endParaRPr lang="en-US" dirty="0"/>
          </a:p>
          <a:p>
            <a:pPr marL="474129" indent="-474129" defTabSz="457200">
              <a:lnSpc>
                <a:spcPct val="100000"/>
              </a:lnSpc>
              <a:spcBef>
                <a:spcPts val="0"/>
              </a:spcBef>
              <a:defRPr sz="3733">
                <a:latin typeface="Helvetica"/>
                <a:ea typeface="Helvetica"/>
                <a:cs typeface="Helvetica"/>
                <a:sym typeface="Helvetica"/>
              </a:defRPr>
            </a:pPr>
            <a:r>
              <a:rPr lang="en-US" b="1" dirty="0">
                <a:solidFill>
                  <a:schemeClr val="bg1"/>
                </a:solidFill>
              </a:rPr>
              <a:t>Implications</a:t>
            </a:r>
            <a:r>
              <a:rPr lang="en-US" dirty="0">
                <a:solidFill>
                  <a:schemeClr val="bg1"/>
                </a:solidFill>
              </a:rPr>
              <a:t>:</a:t>
            </a:r>
          </a:p>
          <a:p>
            <a:pPr marL="1083729" lvl="1" indent="-474129" defTabSz="457200">
              <a:lnSpc>
                <a:spcPct val="100000"/>
              </a:lnSpc>
              <a:spcBef>
                <a:spcPts val="0"/>
              </a:spcBef>
              <a:defRPr sz="3733">
                <a:latin typeface="Helvetica"/>
                <a:ea typeface="Helvetica"/>
                <a:cs typeface="Helvetica"/>
                <a:sym typeface="Helvetica"/>
              </a:defRPr>
            </a:pPr>
            <a:r>
              <a:rPr lang="en-US" sz="3600" dirty="0">
                <a:solidFill>
                  <a:schemeClr val="bg1"/>
                </a:solidFill>
              </a:rPr>
              <a:t>If we use a coalescent model, we can estimate the species tree (including the t’s and the population sizes) from a set of gene trees (or directly from the data)</a:t>
            </a:r>
            <a:br>
              <a:rPr lang="en-US" sz="3600" dirty="0">
                <a:solidFill>
                  <a:schemeClr val="bg1"/>
                </a:solidFill>
              </a:rPr>
            </a:br>
            <a:endParaRPr lang="en-US" sz="3600" dirty="0">
              <a:solidFill>
                <a:schemeClr val="bg1"/>
              </a:solidFill>
            </a:endParaRPr>
          </a:p>
          <a:p>
            <a:pPr marL="1083729" lvl="1" indent="-474129" defTabSz="457200">
              <a:lnSpc>
                <a:spcPct val="100000"/>
              </a:lnSpc>
              <a:spcBef>
                <a:spcPts val="0"/>
              </a:spcBef>
              <a:defRPr sz="3733">
                <a:latin typeface="Helvetica"/>
                <a:ea typeface="Helvetica"/>
                <a:cs typeface="Helvetica"/>
                <a:sym typeface="Helvetica"/>
              </a:defRPr>
            </a:pPr>
            <a:r>
              <a:rPr lang="en-US" sz="3600" dirty="0">
                <a:solidFill>
                  <a:schemeClr val="bg1"/>
                </a:solidFill>
              </a:rPr>
              <a:t>What are the implications of the coalescent for inferring a phylogeny of multiple individuals of a single species? </a:t>
            </a:r>
            <a:endParaRPr sz="3600" dirty="0">
              <a:solidFill>
                <a:schemeClr val="bg1"/>
              </a:solidFill>
            </a:endParaRPr>
          </a:p>
        </p:txBody>
      </p:sp>
      <p:sp>
        <p:nvSpPr>
          <p:cNvPr id="4" name="Slide courtesy of Mike May">
            <a:extLst>
              <a:ext uri="{FF2B5EF4-FFF2-40B4-BE49-F238E27FC236}">
                <a16:creationId xmlns:a16="http://schemas.microsoft.com/office/drawing/2014/main" id="{4E321079-0C99-8478-AAC5-881F12F18B53}"/>
              </a:ext>
            </a:extLst>
          </p:cNvPr>
          <p:cNvSpPr txBox="1"/>
          <p:nvPr/>
        </p:nvSpPr>
        <p:spPr>
          <a:xfrm>
            <a:off x="14839425" y="12366104"/>
            <a:ext cx="71621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360188517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54B8-962D-8167-3F79-0068D59D1618}"/>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CEFA1FF8-3662-EBAE-3E77-34C2FDC7B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95A9B3FC-3251-F9DD-213A-81775D8A3B01}"/>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914B5BB8-58AE-494F-EB26-EB9BB243004E}"/>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A9A696FD-85EE-598C-FEF2-30584ED6A1CE}"/>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3300CDB7-505B-FDC6-A9E2-76BADE7C4F41}"/>
              </a:ext>
            </a:extLst>
          </p:cNvPr>
          <p:cNvSpPr txBox="1">
            <a:spLocks noGrp="1"/>
          </p:cNvSpPr>
          <p:nvPr>
            <p:ph type="body" sz="half" idx="1"/>
          </p:nvPr>
        </p:nvSpPr>
        <p:spPr>
          <a:xfrm>
            <a:off x="1206500" y="4248504"/>
            <a:ext cx="11299584" cy="8256012"/>
          </a:xfrm>
          <a:prstGeom prst="rect">
            <a:avLst/>
          </a:prstGeom>
          <a:noFill/>
          <a:ln>
            <a:noFill/>
          </a:ln>
        </p:spPr>
        <p:txBody>
          <a:bodyPr>
            <a:normAutofit lnSpcReduction="10000"/>
          </a:bodyPr>
          <a:lstStyle/>
          <a:p>
            <a:pPr marL="474129" indent="-474129" defTabSz="457200">
              <a:lnSpc>
                <a:spcPct val="100000"/>
              </a:lnSpc>
              <a:spcBef>
                <a:spcPts val="0"/>
              </a:spcBef>
              <a:defRPr sz="3733">
                <a:latin typeface="Helvetica"/>
                <a:ea typeface="Helvetica"/>
                <a:cs typeface="Helvetica"/>
                <a:sym typeface="Helvetica"/>
              </a:defRPr>
            </a:pPr>
            <a:r>
              <a:rPr lang="en-US" dirty="0"/>
              <a:t>The probability of a gene tree not matching the species tree depends on the length of the branch over which the lineages may (or may not) coalesce (t in this diagram) and the population size (six in this diagram)</a:t>
            </a:r>
            <a:br>
              <a:rPr lang="en-US" dirty="0"/>
            </a:br>
            <a:endParaRPr lang="en-US" dirty="0"/>
          </a:p>
          <a:p>
            <a:pPr marL="474129" indent="-474129" defTabSz="457200">
              <a:lnSpc>
                <a:spcPct val="100000"/>
              </a:lnSpc>
              <a:spcBef>
                <a:spcPts val="0"/>
              </a:spcBef>
              <a:defRPr sz="3733">
                <a:latin typeface="Helvetica"/>
                <a:ea typeface="Helvetica"/>
                <a:cs typeface="Helvetica"/>
                <a:sym typeface="Helvetica"/>
              </a:defRPr>
            </a:pPr>
            <a:r>
              <a:rPr lang="en-US" b="1" dirty="0"/>
              <a:t>Implications</a:t>
            </a:r>
            <a:r>
              <a:rPr lang="en-US" dirty="0"/>
              <a:t>:</a:t>
            </a:r>
          </a:p>
          <a:p>
            <a:pPr marL="1083729" lvl="1" indent="-474129" defTabSz="457200">
              <a:lnSpc>
                <a:spcPct val="100000"/>
              </a:lnSpc>
              <a:spcBef>
                <a:spcPts val="0"/>
              </a:spcBef>
              <a:defRPr sz="3733">
                <a:latin typeface="Helvetica"/>
                <a:ea typeface="Helvetica"/>
                <a:cs typeface="Helvetica"/>
                <a:sym typeface="Helvetica"/>
              </a:defRPr>
            </a:pPr>
            <a:r>
              <a:rPr lang="en-US" sz="3600" dirty="0"/>
              <a:t>If we use a coalescent model, we can estimate the species tree (including the t’s and the population sizes) from a set of gene trees (or directly from the data)</a:t>
            </a:r>
            <a:br>
              <a:rPr lang="en-US" sz="3600" dirty="0"/>
            </a:br>
            <a:endParaRPr lang="en-US" sz="3600" dirty="0"/>
          </a:p>
          <a:p>
            <a:pPr marL="1083729" lvl="1" indent="-474129" defTabSz="457200">
              <a:lnSpc>
                <a:spcPct val="100000"/>
              </a:lnSpc>
              <a:spcBef>
                <a:spcPts val="0"/>
              </a:spcBef>
              <a:defRPr sz="3733">
                <a:latin typeface="Helvetica"/>
                <a:ea typeface="Helvetica"/>
                <a:cs typeface="Helvetica"/>
                <a:sym typeface="Helvetica"/>
              </a:defRPr>
            </a:pPr>
            <a:r>
              <a:rPr lang="en-US" sz="3600" dirty="0">
                <a:solidFill>
                  <a:schemeClr val="bg1"/>
                </a:solidFill>
              </a:rPr>
              <a:t>What are the implications of the coalescent for inferring a phylogeny of multiple individuals of a single species? </a:t>
            </a:r>
            <a:endParaRPr sz="3600" dirty="0">
              <a:solidFill>
                <a:schemeClr val="bg1"/>
              </a:solidFill>
            </a:endParaRPr>
          </a:p>
        </p:txBody>
      </p:sp>
      <p:sp>
        <p:nvSpPr>
          <p:cNvPr id="4" name="Slide courtesy of Mike May">
            <a:extLst>
              <a:ext uri="{FF2B5EF4-FFF2-40B4-BE49-F238E27FC236}">
                <a16:creationId xmlns:a16="http://schemas.microsoft.com/office/drawing/2014/main" id="{C0C0560F-CF8E-2784-B525-48A7F61AB0AB}"/>
              </a:ext>
            </a:extLst>
          </p:cNvPr>
          <p:cNvSpPr txBox="1"/>
          <p:nvPr/>
        </p:nvSpPr>
        <p:spPr>
          <a:xfrm>
            <a:off x="14839425" y="12366104"/>
            <a:ext cx="716215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21340466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rior_vs_posterior_w_CI.pdf" descr="prior_vs_posterior_w_CI.pdf"/>
          <p:cNvPicPr>
            <a:picLocks noChangeAspect="1"/>
          </p:cNvPicPr>
          <p:nvPr/>
        </p:nvPicPr>
        <p:blipFill>
          <a:blip r:embed="rId2"/>
          <a:stretch>
            <a:fillRect/>
          </a:stretch>
        </p:blipFill>
        <p:spPr>
          <a:xfrm>
            <a:off x="14796754" y="6844778"/>
            <a:ext cx="7658101" cy="5743576"/>
          </a:xfrm>
          <a:prstGeom prst="rect">
            <a:avLst/>
          </a:prstGeom>
          <a:ln w="12700">
            <a:miter lim="400000"/>
          </a:ln>
        </p:spPr>
      </p:pic>
      <p:sp>
        <p:nvSpPr>
          <p:cNvPr id="257" name="Bayesian Inferenc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258" name="Bayesian Inferenc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825500">
              <a:defRPr sz="5400">
                <a:solidFill>
                  <a:srgbClr val="FFFFFF"/>
                </a:solidFill>
                <a:latin typeface="Helvetica Neue Thin"/>
                <a:ea typeface="Helvetica Neue Thin"/>
                <a:cs typeface="Helvetica Neue Thin"/>
                <a:sym typeface="Helvetica Neue Thin"/>
              </a:defRPr>
            </a:lvl1pPr>
          </a:lstStyle>
          <a:p>
            <a:r>
              <a:t>Bayesian Inference</a:t>
            </a:r>
          </a:p>
        </p:txBody>
      </p:sp>
      <p:sp>
        <p:nvSpPr>
          <p:cNvPr id="259" name="… into our posterior belief about the relative plausibility of different parameter values.…"/>
          <p:cNvSpPr txBox="1"/>
          <p:nvPr/>
        </p:nvSpPr>
        <p:spPr>
          <a:xfrm>
            <a:off x="1498663" y="3122372"/>
            <a:ext cx="21386674" cy="17665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3600">
                <a:solidFill>
                  <a:srgbClr val="000000"/>
                </a:solidFill>
                <a:latin typeface="Helvetica Neue Light"/>
                <a:ea typeface="Helvetica Neue Light"/>
                <a:cs typeface="Helvetica Neue Light"/>
                <a:sym typeface="Helvetica Neue Light"/>
              </a:defRPr>
            </a:pPr>
            <a:r>
              <a:t>… into our </a:t>
            </a:r>
            <a:r>
              <a:rPr b="1" i="1">
                <a:latin typeface="+mn-lt"/>
                <a:ea typeface="+mn-ea"/>
                <a:cs typeface="+mn-cs"/>
                <a:sym typeface="Helvetica Neue"/>
              </a:rPr>
              <a:t>posterior</a:t>
            </a:r>
            <a:r>
              <a:t> belief about the relative plausibility of different parameter values.</a:t>
            </a:r>
          </a:p>
          <a:p>
            <a:pPr algn="l" defTabSz="825500">
              <a:defRPr sz="3600">
                <a:solidFill>
                  <a:srgbClr val="000000"/>
                </a:solidFill>
                <a:latin typeface="Helvetica Neue Thin"/>
                <a:ea typeface="Helvetica Neue Thin"/>
                <a:cs typeface="Helvetica Neue Thin"/>
                <a:sym typeface="Helvetica Neue Thin"/>
              </a:defRPr>
            </a:pPr>
            <a:endParaRPr/>
          </a:p>
          <a:p>
            <a:pPr algn="l" defTabSz="825500">
              <a:defRPr sz="3600">
                <a:solidFill>
                  <a:srgbClr val="000000"/>
                </a:solidFill>
                <a:latin typeface="Helvetica Neue Light"/>
                <a:ea typeface="Helvetica Neue Light"/>
                <a:cs typeface="Helvetica Neue Light"/>
                <a:sym typeface="Helvetica Neue Light"/>
              </a:defRPr>
            </a:pPr>
            <a:r>
              <a:t>We’re not just interested in the peak of this distribution, but also the uncertainty around it.</a:t>
            </a:r>
          </a:p>
        </p:txBody>
      </p:sp>
      <p:sp>
        <p:nvSpPr>
          <p:cNvPr id="260" name="Rectangle"/>
          <p:cNvSpPr/>
          <p:nvPr/>
        </p:nvSpPr>
        <p:spPr>
          <a:xfrm>
            <a:off x="6481191" y="7164513"/>
            <a:ext cx="1680738" cy="547749"/>
          </a:xfrm>
          <a:prstGeom prst="rect">
            <a:avLst/>
          </a:prstGeom>
          <a:solidFill>
            <a:srgbClr val="FCB040"/>
          </a:solidFill>
          <a:ln w="12700">
            <a:miter lim="400000"/>
          </a:ln>
        </p:spPr>
        <p:txBody>
          <a:bodyPr lIns="0" tIns="0" rIns="0" bIns="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61" name="Line"/>
          <p:cNvSpPr/>
          <p:nvPr/>
        </p:nvSpPr>
        <p:spPr>
          <a:xfrm flipV="1">
            <a:off x="7407817" y="6069343"/>
            <a:ext cx="547323" cy="1238783"/>
          </a:xfrm>
          <a:prstGeom prst="line">
            <a:avLst/>
          </a:prstGeom>
          <a:ln w="50800">
            <a:solidFill>
              <a:srgbClr val="FCB040"/>
            </a:solidFill>
            <a:miter lim="400000"/>
          </a:ln>
        </p:spPr>
        <p:txBody>
          <a:bodyPr lIns="50800" tIns="50800" rIns="50800" bIns="50800" anchor="ctr"/>
          <a:lstStyle/>
          <a:p>
            <a:pPr defTabSz="825500">
              <a:defRPr sz="3000" b="1">
                <a:solidFill>
                  <a:srgbClr val="000000"/>
                </a:solidFill>
              </a:defRPr>
            </a:pPr>
            <a:endParaRPr/>
          </a:p>
        </p:txBody>
      </p:sp>
      <p:sp>
        <p:nvSpPr>
          <p:cNvPr id="262" name="posterior"/>
          <p:cNvSpPr txBox="1"/>
          <p:nvPr/>
        </p:nvSpPr>
        <p:spPr>
          <a:xfrm>
            <a:off x="7231646" y="5547613"/>
            <a:ext cx="1560958"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posterior</a:t>
            </a:r>
          </a:p>
        </p:txBody>
      </p:sp>
      <p:pic>
        <p:nvPicPr>
          <p:cNvPr id="263" name="Image" descr="Image"/>
          <p:cNvPicPr>
            <a:picLocks noChangeAspect="1"/>
          </p:cNvPicPr>
          <p:nvPr/>
        </p:nvPicPr>
        <p:blipFill>
          <a:blip r:embed="rId3"/>
          <a:stretch>
            <a:fillRect/>
          </a:stretch>
        </p:blipFill>
        <p:spPr>
          <a:xfrm>
            <a:off x="6521450" y="6886201"/>
            <a:ext cx="4940300" cy="1104901"/>
          </a:xfrm>
          <a:prstGeom prst="rect">
            <a:avLst/>
          </a:prstGeom>
          <a:ln w="12700">
            <a:miter lim="400000"/>
          </a:ln>
        </p:spPr>
      </p:pic>
      <p:pic>
        <p:nvPicPr>
          <p:cNvPr id="264" name="Image" descr="Image"/>
          <p:cNvPicPr>
            <a:picLocks noChangeAspect="1"/>
          </p:cNvPicPr>
          <p:nvPr/>
        </p:nvPicPr>
        <p:blipFill>
          <a:blip r:embed="rId4"/>
          <a:stretch>
            <a:fillRect/>
          </a:stretch>
        </p:blipFill>
        <p:spPr>
          <a:xfrm>
            <a:off x="19161720" y="12344862"/>
            <a:ext cx="203201" cy="342901"/>
          </a:xfrm>
          <a:prstGeom prst="rect">
            <a:avLst/>
          </a:prstGeom>
          <a:ln w="12700">
            <a:miter lim="400000"/>
          </a:ln>
        </p:spPr>
      </p:pic>
      <p:sp>
        <p:nvSpPr>
          <p:cNvPr id="266" name="Line"/>
          <p:cNvSpPr/>
          <p:nvPr/>
        </p:nvSpPr>
        <p:spPr>
          <a:xfrm flipV="1">
            <a:off x="18021496" y="6325075"/>
            <a:ext cx="547324" cy="1238783"/>
          </a:xfrm>
          <a:prstGeom prst="line">
            <a:avLst/>
          </a:prstGeom>
          <a:ln w="50800">
            <a:solidFill>
              <a:srgbClr val="FCB040"/>
            </a:solidFill>
            <a:miter lim="400000"/>
            <a:headEnd type="stealth"/>
          </a:ln>
        </p:spPr>
        <p:txBody>
          <a:bodyPr lIns="50800" tIns="50800" rIns="50800" bIns="50800" anchor="ctr"/>
          <a:lstStyle/>
          <a:p>
            <a:pPr defTabSz="825500">
              <a:defRPr sz="3000" b="1">
                <a:solidFill>
                  <a:srgbClr val="000000"/>
                </a:solidFill>
              </a:defRPr>
            </a:pPr>
            <a:endParaRPr/>
          </a:p>
        </p:txBody>
      </p:sp>
      <p:sp>
        <p:nvSpPr>
          <p:cNvPr id="267" name="95% credible interval"/>
          <p:cNvSpPr txBox="1"/>
          <p:nvPr/>
        </p:nvSpPr>
        <p:spPr>
          <a:xfrm>
            <a:off x="16991060" y="5676345"/>
            <a:ext cx="3523489"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FCB040"/>
                </a:solidFill>
                <a:latin typeface="Helvetica Neue Light"/>
                <a:ea typeface="Helvetica Neue Light"/>
                <a:cs typeface="Helvetica Neue Light"/>
                <a:sym typeface="Helvetica Neue Light"/>
              </a:defRPr>
            </a:lvl1pPr>
          </a:lstStyle>
          <a:p>
            <a:r>
              <a:t>95% credible interval</a:t>
            </a:r>
          </a:p>
        </p:txBody>
      </p:sp>
      <p:sp>
        <p:nvSpPr>
          <p:cNvPr id="268" name="Slides courtesy of Mike May"/>
          <p:cNvSpPr txBox="1"/>
          <p:nvPr/>
        </p:nvSpPr>
        <p:spPr>
          <a:xfrm>
            <a:off x="19457208" y="12556049"/>
            <a:ext cx="3958744"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Slides courtesy of Mike May</a:t>
            </a:r>
          </a:p>
        </p:txBody>
      </p:sp>
      <p:sp>
        <p:nvSpPr>
          <p:cNvPr id="2" name="probability">
            <a:extLst>
              <a:ext uri="{FF2B5EF4-FFF2-40B4-BE49-F238E27FC236}">
                <a16:creationId xmlns:a16="http://schemas.microsoft.com/office/drawing/2014/main" id="{D3D5D44E-B4D1-B4BD-E23E-B5BAF0F61FC2}"/>
              </a:ext>
            </a:extLst>
          </p:cNvPr>
          <p:cNvSpPr txBox="1"/>
          <p:nvPr/>
        </p:nvSpPr>
        <p:spPr>
          <a:xfrm rot="16200000">
            <a:off x="13119001" y="8820192"/>
            <a:ext cx="3087385"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3000">
                <a:solidFill>
                  <a:srgbClr val="000000"/>
                </a:solidFill>
                <a:latin typeface="Helvetica Neue Light"/>
                <a:ea typeface="Helvetica Neue Light"/>
                <a:cs typeface="Helvetica Neue Light"/>
                <a:sym typeface="Helvetica Neue Light"/>
              </a:defRPr>
            </a:lvl1pPr>
          </a:lstStyle>
          <a:p>
            <a:r>
              <a:rPr dirty="0"/>
              <a:t>probability</a:t>
            </a:r>
            <a:r>
              <a:rPr lang="en-US" dirty="0"/>
              <a:t> density</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251BB-B959-FBEE-1ECC-B35F19055768}"/>
            </a:ext>
          </a:extLst>
        </p:cNvPr>
        <p:cNvGrpSpPr/>
        <p:nvPr/>
      </p:nvGrpSpPr>
      <p:grpSpPr>
        <a:xfrm>
          <a:off x="0" y="0"/>
          <a:ext cx="0" cy="0"/>
          <a:chOff x="0" y="0"/>
          <a:chExt cx="0" cy="0"/>
        </a:xfrm>
      </p:grpSpPr>
      <p:pic>
        <p:nvPicPr>
          <p:cNvPr id="3" name="Picture 2" descr="A diagram of a structure&#10;&#10;Description automatically generated">
            <a:extLst>
              <a:ext uri="{FF2B5EF4-FFF2-40B4-BE49-F238E27FC236}">
                <a16:creationId xmlns:a16="http://schemas.microsoft.com/office/drawing/2014/main" id="{E5FD2116-D88D-90E0-52ED-EC2B1C16D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0898" y="4283474"/>
            <a:ext cx="9196602" cy="5799269"/>
          </a:xfrm>
          <a:prstGeom prst="rect">
            <a:avLst/>
          </a:prstGeom>
        </p:spPr>
      </p:pic>
      <p:sp>
        <p:nvSpPr>
          <p:cNvPr id="177" name="Rectangle">
            <a:extLst>
              <a:ext uri="{FF2B5EF4-FFF2-40B4-BE49-F238E27FC236}">
                <a16:creationId xmlns:a16="http://schemas.microsoft.com/office/drawing/2014/main" id="{70A5C7EC-F3EA-CCF1-FE1A-3E8088411598}"/>
              </a:ext>
            </a:extLst>
          </p:cNvPr>
          <p:cNvSpPr/>
          <p:nvPr/>
        </p:nvSpPr>
        <p:spPr>
          <a:xfrm>
            <a:off x="674288" y="6861165"/>
            <a:ext cx="12119209" cy="6443156"/>
          </a:xfrm>
          <a:prstGeom prst="rect">
            <a:avLst/>
          </a:prstGeom>
          <a:solidFill>
            <a:srgbClr val="FFFFFF"/>
          </a:solidFill>
          <a:ln w="12700">
            <a:miter lim="400000"/>
          </a:ln>
        </p:spPr>
        <p:txBody>
          <a:bodyPr lIns="50800" tIns="50800" rIns="50800" bIns="50800" anchor="ctr"/>
          <a:lstStyle/>
          <a:p>
            <a:pPr algn="ctr">
              <a:defRPr sz="3200">
                <a:solidFill>
                  <a:srgbClr val="FFFFFF"/>
                </a:solidFill>
              </a:defRPr>
            </a:pPr>
            <a:endParaRPr/>
          </a:p>
        </p:txBody>
      </p:sp>
      <p:sp>
        <p:nvSpPr>
          <p:cNvPr id="178" name="Support values">
            <a:extLst>
              <a:ext uri="{FF2B5EF4-FFF2-40B4-BE49-F238E27FC236}">
                <a16:creationId xmlns:a16="http://schemas.microsoft.com/office/drawing/2014/main" id="{5524364F-BD25-3F59-315F-22707E0A991D}"/>
              </a:ext>
            </a:extLst>
          </p:cNvPr>
          <p:cNvSpPr txBox="1">
            <a:spLocks noGrp="1"/>
          </p:cNvSpPr>
          <p:nvPr>
            <p:ph type="title"/>
          </p:nvPr>
        </p:nvSpPr>
        <p:spPr>
          <a:prstGeom prst="rect">
            <a:avLst/>
          </a:prstGeom>
        </p:spPr>
        <p:txBody>
          <a:bodyPr/>
          <a:lstStyle>
            <a:lvl1pPr>
              <a:defRPr sz="7500" spc="-150"/>
            </a:lvl1pPr>
          </a:lstStyle>
          <a:p>
            <a:r>
              <a:rPr lang="en-US" dirty="0"/>
              <a:t>Incomplete lineage sorting</a:t>
            </a:r>
            <a:endParaRPr dirty="0"/>
          </a:p>
        </p:txBody>
      </p:sp>
      <p:sp>
        <p:nvSpPr>
          <p:cNvPr id="179" name="For distance, parsimony, and likelihood approaches">
            <a:extLst>
              <a:ext uri="{FF2B5EF4-FFF2-40B4-BE49-F238E27FC236}">
                <a16:creationId xmlns:a16="http://schemas.microsoft.com/office/drawing/2014/main" id="{1301EF58-32BE-0618-BA40-024A5BD5D338}"/>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…and the coalescent</a:t>
            </a:r>
            <a:endParaRPr dirty="0"/>
          </a:p>
        </p:txBody>
      </p:sp>
      <p:sp>
        <p:nvSpPr>
          <p:cNvPr id="180" name="Every tree is an estimate. So we need a way to know how confident we should be in that estimate. We have the best tree, according to some criterion, but it is much better than the next best tree, etc?…">
            <a:extLst>
              <a:ext uri="{FF2B5EF4-FFF2-40B4-BE49-F238E27FC236}">
                <a16:creationId xmlns:a16="http://schemas.microsoft.com/office/drawing/2014/main" id="{7CDC526D-98D6-0E53-12AC-EAF4EA1288DD}"/>
              </a:ext>
            </a:extLst>
          </p:cNvPr>
          <p:cNvSpPr txBox="1">
            <a:spLocks noGrp="1"/>
          </p:cNvSpPr>
          <p:nvPr>
            <p:ph type="body" sz="half" idx="1"/>
          </p:nvPr>
        </p:nvSpPr>
        <p:spPr>
          <a:xfrm>
            <a:off x="1206500" y="4248504"/>
            <a:ext cx="11299584" cy="8256012"/>
          </a:xfrm>
          <a:prstGeom prst="rect">
            <a:avLst/>
          </a:prstGeom>
          <a:noFill/>
          <a:ln>
            <a:noFill/>
          </a:ln>
        </p:spPr>
        <p:txBody>
          <a:bodyPr>
            <a:normAutofit lnSpcReduction="10000"/>
          </a:bodyPr>
          <a:lstStyle/>
          <a:p>
            <a:pPr marL="474129" indent="-474129" defTabSz="457200">
              <a:lnSpc>
                <a:spcPct val="100000"/>
              </a:lnSpc>
              <a:spcBef>
                <a:spcPts val="0"/>
              </a:spcBef>
              <a:defRPr sz="3733">
                <a:latin typeface="Helvetica"/>
                <a:ea typeface="Helvetica"/>
                <a:cs typeface="Helvetica"/>
                <a:sym typeface="Helvetica"/>
              </a:defRPr>
            </a:pPr>
            <a:r>
              <a:rPr lang="en-US" dirty="0"/>
              <a:t>The probability of a gene tree not matching the species tree depends on the length of the branch over which the lineages may (or may not) coalesce (t in this diagram) and the population size (six in this diagram)</a:t>
            </a:r>
            <a:br>
              <a:rPr lang="en-US" dirty="0"/>
            </a:br>
            <a:endParaRPr lang="en-US" dirty="0"/>
          </a:p>
          <a:p>
            <a:pPr marL="474129" indent="-474129" defTabSz="457200">
              <a:lnSpc>
                <a:spcPct val="100000"/>
              </a:lnSpc>
              <a:spcBef>
                <a:spcPts val="0"/>
              </a:spcBef>
              <a:defRPr sz="3733">
                <a:latin typeface="Helvetica"/>
                <a:ea typeface="Helvetica"/>
                <a:cs typeface="Helvetica"/>
                <a:sym typeface="Helvetica"/>
              </a:defRPr>
            </a:pPr>
            <a:r>
              <a:rPr lang="en-US" b="1" dirty="0"/>
              <a:t>Implications</a:t>
            </a:r>
            <a:r>
              <a:rPr lang="en-US" dirty="0"/>
              <a:t>:</a:t>
            </a:r>
          </a:p>
          <a:p>
            <a:pPr marL="1083729" lvl="1" indent="-474129" defTabSz="457200">
              <a:lnSpc>
                <a:spcPct val="100000"/>
              </a:lnSpc>
              <a:spcBef>
                <a:spcPts val="0"/>
              </a:spcBef>
              <a:defRPr sz="3733">
                <a:latin typeface="Helvetica"/>
                <a:ea typeface="Helvetica"/>
                <a:cs typeface="Helvetica"/>
                <a:sym typeface="Helvetica"/>
              </a:defRPr>
            </a:pPr>
            <a:r>
              <a:rPr lang="en-US" sz="3600" dirty="0"/>
              <a:t>If we use a coalescent model, we can estimate the species tree (including the t’s and the population sizes) from a set of gene trees (or directly from the data)</a:t>
            </a:r>
            <a:br>
              <a:rPr lang="en-US" sz="3600" dirty="0"/>
            </a:br>
            <a:endParaRPr lang="en-US" sz="3600" dirty="0"/>
          </a:p>
          <a:p>
            <a:pPr marL="1083729" lvl="1" indent="-474129" defTabSz="457200">
              <a:lnSpc>
                <a:spcPct val="100000"/>
              </a:lnSpc>
              <a:spcBef>
                <a:spcPts val="0"/>
              </a:spcBef>
              <a:defRPr sz="3733">
                <a:latin typeface="Helvetica"/>
                <a:ea typeface="Helvetica"/>
                <a:cs typeface="Helvetica"/>
                <a:sym typeface="Helvetica"/>
              </a:defRPr>
            </a:pPr>
            <a:r>
              <a:rPr lang="en-US" sz="3600" dirty="0">
                <a:solidFill>
                  <a:schemeClr val="bg2">
                    <a:lumMod val="10000"/>
                  </a:schemeClr>
                </a:solidFill>
              </a:rPr>
              <a:t>What are the implications of the coalescent for inferring a phylogeny of multiple individuals of a single species? </a:t>
            </a:r>
            <a:endParaRPr sz="3600" dirty="0">
              <a:solidFill>
                <a:schemeClr val="bg2">
                  <a:lumMod val="10000"/>
                </a:schemeClr>
              </a:solidFill>
            </a:endParaRPr>
          </a:p>
        </p:txBody>
      </p:sp>
      <p:sp>
        <p:nvSpPr>
          <p:cNvPr id="4" name="Slide courtesy of Mike May">
            <a:extLst>
              <a:ext uri="{FF2B5EF4-FFF2-40B4-BE49-F238E27FC236}">
                <a16:creationId xmlns:a16="http://schemas.microsoft.com/office/drawing/2014/main" id="{6EF6778B-654D-A39D-5D38-BFAE3E9D4093}"/>
              </a:ext>
            </a:extLst>
          </p:cNvPr>
          <p:cNvSpPr txBox="1"/>
          <p:nvPr/>
        </p:nvSpPr>
        <p:spPr>
          <a:xfrm>
            <a:off x="14839425" y="12366104"/>
            <a:ext cx="716215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pPr algn="r"/>
            <a:r>
              <a:rPr lang="en-US" dirty="0"/>
              <a:t>Image from Haber 2019 in</a:t>
            </a:r>
            <a:r>
              <a:rPr lang="en-US" i="1" dirty="0"/>
              <a:t> </a:t>
            </a:r>
          </a:p>
          <a:p>
            <a:pPr algn="r"/>
            <a:r>
              <a:rPr lang="en-US" i="1" dirty="0"/>
              <a:t>Philosophy Theory and Practice in Biology</a:t>
            </a:r>
            <a:endParaRPr i="1" dirty="0"/>
          </a:p>
        </p:txBody>
      </p:sp>
    </p:spTree>
    <p:extLst>
      <p:ext uri="{BB962C8B-B14F-4D97-AF65-F5344CB8AC3E}">
        <p14:creationId xmlns:p14="http://schemas.microsoft.com/office/powerpoint/2010/main" val="22250803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866A2-EC3E-D300-33E6-8C12B7F3734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96BA69C-5278-723B-17FC-96EDF849F7B0}"/>
              </a:ext>
            </a:extLst>
          </p:cNvPr>
          <p:cNvPicPr>
            <a:picLocks noChangeAspect="1"/>
          </p:cNvPicPr>
          <p:nvPr/>
        </p:nvPicPr>
        <p:blipFill>
          <a:blip r:embed="rId2"/>
          <a:stretch>
            <a:fillRect/>
          </a:stretch>
        </p:blipFill>
        <p:spPr>
          <a:xfrm>
            <a:off x="3039595" y="0"/>
            <a:ext cx="18304810" cy="13716000"/>
          </a:xfrm>
          <a:prstGeom prst="rect">
            <a:avLst/>
          </a:prstGeom>
        </p:spPr>
      </p:pic>
      <p:pic>
        <p:nvPicPr>
          <p:cNvPr id="7" name="Picture 6">
            <a:extLst>
              <a:ext uri="{FF2B5EF4-FFF2-40B4-BE49-F238E27FC236}">
                <a16:creationId xmlns:a16="http://schemas.microsoft.com/office/drawing/2014/main" id="{76423865-7AC3-61C7-98BD-7D976F23E756}"/>
              </a:ext>
            </a:extLst>
          </p:cNvPr>
          <p:cNvPicPr>
            <a:picLocks noChangeAspect="1"/>
          </p:cNvPicPr>
          <p:nvPr/>
        </p:nvPicPr>
        <p:blipFill>
          <a:blip r:embed="rId3"/>
          <a:stretch>
            <a:fillRect/>
          </a:stretch>
        </p:blipFill>
        <p:spPr>
          <a:xfrm>
            <a:off x="3039595" y="0"/>
            <a:ext cx="18304810" cy="13716000"/>
          </a:xfrm>
          <a:prstGeom prst="rect">
            <a:avLst/>
          </a:prstGeom>
        </p:spPr>
      </p:pic>
      <p:pic>
        <p:nvPicPr>
          <p:cNvPr id="8" name="Picture 7">
            <a:extLst>
              <a:ext uri="{FF2B5EF4-FFF2-40B4-BE49-F238E27FC236}">
                <a16:creationId xmlns:a16="http://schemas.microsoft.com/office/drawing/2014/main" id="{DCFC0228-18E9-0BCE-570C-D4ED28D65252}"/>
              </a:ext>
            </a:extLst>
          </p:cNvPr>
          <p:cNvPicPr>
            <a:picLocks noChangeAspect="1"/>
          </p:cNvPicPr>
          <p:nvPr/>
        </p:nvPicPr>
        <p:blipFill>
          <a:blip r:embed="rId4"/>
          <a:stretch>
            <a:fillRect/>
          </a:stretch>
        </p:blipFill>
        <p:spPr>
          <a:xfrm>
            <a:off x="3039595" y="0"/>
            <a:ext cx="18304810" cy="13716000"/>
          </a:xfrm>
          <a:prstGeom prst="rect">
            <a:avLst/>
          </a:prstGeom>
        </p:spPr>
      </p:pic>
      <p:pic>
        <p:nvPicPr>
          <p:cNvPr id="9" name="Picture 8">
            <a:extLst>
              <a:ext uri="{FF2B5EF4-FFF2-40B4-BE49-F238E27FC236}">
                <a16:creationId xmlns:a16="http://schemas.microsoft.com/office/drawing/2014/main" id="{EB6109AF-86A8-3C49-A60B-2A2492E78B67}"/>
              </a:ext>
            </a:extLst>
          </p:cNvPr>
          <p:cNvPicPr>
            <a:picLocks noChangeAspect="1"/>
          </p:cNvPicPr>
          <p:nvPr/>
        </p:nvPicPr>
        <p:blipFill>
          <a:blip r:embed="rId5"/>
          <a:stretch>
            <a:fillRect/>
          </a:stretch>
        </p:blipFill>
        <p:spPr>
          <a:xfrm>
            <a:off x="3039595" y="0"/>
            <a:ext cx="18304810" cy="13716000"/>
          </a:xfrm>
          <a:prstGeom prst="rect">
            <a:avLst/>
          </a:prstGeom>
        </p:spPr>
      </p:pic>
      <p:pic>
        <p:nvPicPr>
          <p:cNvPr id="10" name="Picture 9">
            <a:extLst>
              <a:ext uri="{FF2B5EF4-FFF2-40B4-BE49-F238E27FC236}">
                <a16:creationId xmlns:a16="http://schemas.microsoft.com/office/drawing/2014/main" id="{E3C7F19C-1B50-0103-75C8-A8FD57EEE905}"/>
              </a:ext>
            </a:extLst>
          </p:cNvPr>
          <p:cNvPicPr>
            <a:picLocks noChangeAspect="1"/>
          </p:cNvPicPr>
          <p:nvPr/>
        </p:nvPicPr>
        <p:blipFill>
          <a:blip r:embed="rId6"/>
          <a:stretch>
            <a:fillRect/>
          </a:stretch>
        </p:blipFill>
        <p:spPr>
          <a:xfrm>
            <a:off x="3039595" y="0"/>
            <a:ext cx="18304810" cy="13716000"/>
          </a:xfrm>
          <a:prstGeom prst="rect">
            <a:avLst/>
          </a:prstGeom>
        </p:spPr>
      </p:pic>
      <p:pic>
        <p:nvPicPr>
          <p:cNvPr id="11" name="Picture 10">
            <a:extLst>
              <a:ext uri="{FF2B5EF4-FFF2-40B4-BE49-F238E27FC236}">
                <a16:creationId xmlns:a16="http://schemas.microsoft.com/office/drawing/2014/main" id="{80AA3487-2089-74C7-C81D-DF9E5F032E81}"/>
              </a:ext>
            </a:extLst>
          </p:cNvPr>
          <p:cNvPicPr>
            <a:picLocks noChangeAspect="1"/>
          </p:cNvPicPr>
          <p:nvPr/>
        </p:nvPicPr>
        <p:blipFill>
          <a:blip r:embed="rId7"/>
          <a:stretch>
            <a:fillRect/>
          </a:stretch>
        </p:blipFill>
        <p:spPr>
          <a:xfrm>
            <a:off x="3039595" y="0"/>
            <a:ext cx="18304810" cy="13716000"/>
          </a:xfrm>
          <a:prstGeom prst="rect">
            <a:avLst/>
          </a:prstGeom>
        </p:spPr>
      </p:pic>
      <p:pic>
        <p:nvPicPr>
          <p:cNvPr id="12" name="Picture 11">
            <a:extLst>
              <a:ext uri="{FF2B5EF4-FFF2-40B4-BE49-F238E27FC236}">
                <a16:creationId xmlns:a16="http://schemas.microsoft.com/office/drawing/2014/main" id="{C571801F-C49D-4024-B572-EDCF7F00EF82}"/>
              </a:ext>
            </a:extLst>
          </p:cNvPr>
          <p:cNvPicPr>
            <a:picLocks noChangeAspect="1"/>
          </p:cNvPicPr>
          <p:nvPr/>
        </p:nvPicPr>
        <p:blipFill>
          <a:blip r:embed="rId8"/>
          <a:stretch>
            <a:fillRect/>
          </a:stretch>
        </p:blipFill>
        <p:spPr>
          <a:xfrm>
            <a:off x="3039595" y="0"/>
            <a:ext cx="18304810" cy="13716000"/>
          </a:xfrm>
          <a:prstGeom prst="rect">
            <a:avLst/>
          </a:prstGeom>
        </p:spPr>
      </p:pic>
      <p:pic>
        <p:nvPicPr>
          <p:cNvPr id="13" name="Picture 12">
            <a:extLst>
              <a:ext uri="{FF2B5EF4-FFF2-40B4-BE49-F238E27FC236}">
                <a16:creationId xmlns:a16="http://schemas.microsoft.com/office/drawing/2014/main" id="{3C7FEA62-7E3C-169E-36E9-462433181576}"/>
              </a:ext>
            </a:extLst>
          </p:cNvPr>
          <p:cNvPicPr>
            <a:picLocks noChangeAspect="1"/>
          </p:cNvPicPr>
          <p:nvPr/>
        </p:nvPicPr>
        <p:blipFill>
          <a:blip r:embed="rId9"/>
          <a:stretch>
            <a:fillRect/>
          </a:stretch>
        </p:blipFill>
        <p:spPr>
          <a:xfrm>
            <a:off x="3039595" y="0"/>
            <a:ext cx="18304810" cy="13716000"/>
          </a:xfrm>
          <a:prstGeom prst="rect">
            <a:avLst/>
          </a:prstGeom>
        </p:spPr>
      </p:pic>
      <p:pic>
        <p:nvPicPr>
          <p:cNvPr id="14" name="Picture 13">
            <a:extLst>
              <a:ext uri="{FF2B5EF4-FFF2-40B4-BE49-F238E27FC236}">
                <a16:creationId xmlns:a16="http://schemas.microsoft.com/office/drawing/2014/main" id="{EAFA5153-2F64-F804-301C-24F6620E1F64}"/>
              </a:ext>
            </a:extLst>
          </p:cNvPr>
          <p:cNvPicPr>
            <a:picLocks noChangeAspect="1"/>
          </p:cNvPicPr>
          <p:nvPr/>
        </p:nvPicPr>
        <p:blipFill>
          <a:blip r:embed="rId10"/>
          <a:stretch>
            <a:fillRect/>
          </a:stretch>
        </p:blipFill>
        <p:spPr>
          <a:xfrm>
            <a:off x="3039595" y="0"/>
            <a:ext cx="18304810" cy="13716000"/>
          </a:xfrm>
          <a:prstGeom prst="rect">
            <a:avLst/>
          </a:prstGeom>
        </p:spPr>
      </p:pic>
      <p:pic>
        <p:nvPicPr>
          <p:cNvPr id="15" name="Picture 14">
            <a:extLst>
              <a:ext uri="{FF2B5EF4-FFF2-40B4-BE49-F238E27FC236}">
                <a16:creationId xmlns:a16="http://schemas.microsoft.com/office/drawing/2014/main" id="{BFA48899-0923-1889-2E83-B045877D2B95}"/>
              </a:ext>
            </a:extLst>
          </p:cNvPr>
          <p:cNvPicPr>
            <a:picLocks noChangeAspect="1"/>
          </p:cNvPicPr>
          <p:nvPr/>
        </p:nvPicPr>
        <p:blipFill>
          <a:blip r:embed="rId11"/>
          <a:stretch>
            <a:fillRect/>
          </a:stretch>
        </p:blipFill>
        <p:spPr>
          <a:xfrm>
            <a:off x="3039595" y="0"/>
            <a:ext cx="18304810" cy="13716000"/>
          </a:xfrm>
          <a:prstGeom prst="rect">
            <a:avLst/>
          </a:prstGeom>
        </p:spPr>
      </p:pic>
      <p:pic>
        <p:nvPicPr>
          <p:cNvPr id="16" name="Picture 15">
            <a:extLst>
              <a:ext uri="{FF2B5EF4-FFF2-40B4-BE49-F238E27FC236}">
                <a16:creationId xmlns:a16="http://schemas.microsoft.com/office/drawing/2014/main" id="{65A4F86B-FC78-10DE-6F2C-B5D609A10F0C}"/>
              </a:ext>
            </a:extLst>
          </p:cNvPr>
          <p:cNvPicPr>
            <a:picLocks noChangeAspect="1"/>
          </p:cNvPicPr>
          <p:nvPr/>
        </p:nvPicPr>
        <p:blipFill>
          <a:blip r:embed="rId12"/>
          <a:stretch>
            <a:fillRect/>
          </a:stretch>
        </p:blipFill>
        <p:spPr>
          <a:xfrm>
            <a:off x="3039595" y="0"/>
            <a:ext cx="18304810" cy="13716000"/>
          </a:xfrm>
          <a:prstGeom prst="rect">
            <a:avLst/>
          </a:prstGeom>
        </p:spPr>
      </p:pic>
      <p:pic>
        <p:nvPicPr>
          <p:cNvPr id="17" name="Picture 16">
            <a:extLst>
              <a:ext uri="{FF2B5EF4-FFF2-40B4-BE49-F238E27FC236}">
                <a16:creationId xmlns:a16="http://schemas.microsoft.com/office/drawing/2014/main" id="{7E952823-01EB-B543-DC97-59E9981DC645}"/>
              </a:ext>
            </a:extLst>
          </p:cNvPr>
          <p:cNvPicPr>
            <a:picLocks noChangeAspect="1"/>
          </p:cNvPicPr>
          <p:nvPr/>
        </p:nvPicPr>
        <p:blipFill>
          <a:blip r:embed="rId13"/>
          <a:stretch>
            <a:fillRect/>
          </a:stretch>
        </p:blipFill>
        <p:spPr>
          <a:xfrm>
            <a:off x="3039595" y="0"/>
            <a:ext cx="18304810" cy="13716000"/>
          </a:xfrm>
          <a:prstGeom prst="rect">
            <a:avLst/>
          </a:prstGeom>
        </p:spPr>
      </p:pic>
      <p:pic>
        <p:nvPicPr>
          <p:cNvPr id="18" name="Picture 17">
            <a:extLst>
              <a:ext uri="{FF2B5EF4-FFF2-40B4-BE49-F238E27FC236}">
                <a16:creationId xmlns:a16="http://schemas.microsoft.com/office/drawing/2014/main" id="{F5BBFF35-55DF-3F6C-13B5-EAD6AFC1B57D}"/>
              </a:ext>
            </a:extLst>
          </p:cNvPr>
          <p:cNvPicPr>
            <a:picLocks noChangeAspect="1"/>
          </p:cNvPicPr>
          <p:nvPr/>
        </p:nvPicPr>
        <p:blipFill>
          <a:blip r:embed="rId14"/>
          <a:stretch>
            <a:fillRect/>
          </a:stretch>
        </p:blipFill>
        <p:spPr>
          <a:xfrm>
            <a:off x="3039595" y="0"/>
            <a:ext cx="18304810" cy="13716000"/>
          </a:xfrm>
          <a:prstGeom prst="rect">
            <a:avLst/>
          </a:prstGeom>
        </p:spPr>
      </p:pic>
      <p:pic>
        <p:nvPicPr>
          <p:cNvPr id="19" name="Picture 18">
            <a:extLst>
              <a:ext uri="{FF2B5EF4-FFF2-40B4-BE49-F238E27FC236}">
                <a16:creationId xmlns:a16="http://schemas.microsoft.com/office/drawing/2014/main" id="{C5F12E7E-B526-35DD-6C1B-AE91F760B5B9}"/>
              </a:ext>
            </a:extLst>
          </p:cNvPr>
          <p:cNvPicPr>
            <a:picLocks noChangeAspect="1"/>
          </p:cNvPicPr>
          <p:nvPr/>
        </p:nvPicPr>
        <p:blipFill>
          <a:blip r:embed="rId15"/>
          <a:stretch>
            <a:fillRect/>
          </a:stretch>
        </p:blipFill>
        <p:spPr>
          <a:xfrm>
            <a:off x="3039595" y="0"/>
            <a:ext cx="18304810" cy="13716000"/>
          </a:xfrm>
          <a:prstGeom prst="rect">
            <a:avLst/>
          </a:prstGeom>
        </p:spPr>
      </p:pic>
      <p:pic>
        <p:nvPicPr>
          <p:cNvPr id="20" name="Picture 19">
            <a:extLst>
              <a:ext uri="{FF2B5EF4-FFF2-40B4-BE49-F238E27FC236}">
                <a16:creationId xmlns:a16="http://schemas.microsoft.com/office/drawing/2014/main" id="{59F55CC5-1CC5-A21C-E507-AD6CC7F4C0B7}"/>
              </a:ext>
            </a:extLst>
          </p:cNvPr>
          <p:cNvPicPr>
            <a:picLocks noChangeAspect="1"/>
          </p:cNvPicPr>
          <p:nvPr/>
        </p:nvPicPr>
        <p:blipFill>
          <a:blip r:embed="rId16"/>
          <a:stretch>
            <a:fillRect/>
          </a:stretch>
        </p:blipFill>
        <p:spPr>
          <a:xfrm>
            <a:off x="3039595" y="0"/>
            <a:ext cx="18304810" cy="13716000"/>
          </a:xfrm>
          <a:prstGeom prst="rect">
            <a:avLst/>
          </a:prstGeom>
        </p:spPr>
      </p:pic>
      <p:pic>
        <p:nvPicPr>
          <p:cNvPr id="21" name="Picture 20">
            <a:extLst>
              <a:ext uri="{FF2B5EF4-FFF2-40B4-BE49-F238E27FC236}">
                <a16:creationId xmlns:a16="http://schemas.microsoft.com/office/drawing/2014/main" id="{8CDFAD41-95FA-31BD-B82D-2F2DB9F24D8B}"/>
              </a:ext>
            </a:extLst>
          </p:cNvPr>
          <p:cNvPicPr>
            <a:picLocks noChangeAspect="1"/>
          </p:cNvPicPr>
          <p:nvPr/>
        </p:nvPicPr>
        <p:blipFill>
          <a:blip r:embed="rId17"/>
          <a:stretch>
            <a:fillRect/>
          </a:stretch>
        </p:blipFill>
        <p:spPr>
          <a:xfrm>
            <a:off x="3039595" y="0"/>
            <a:ext cx="18304810" cy="13716000"/>
          </a:xfrm>
          <a:prstGeom prst="rect">
            <a:avLst/>
          </a:prstGeom>
        </p:spPr>
      </p:pic>
      <p:sp>
        <p:nvSpPr>
          <p:cNvPr id="2" name="Slides courtesy of Mike May">
            <a:extLst>
              <a:ext uri="{FF2B5EF4-FFF2-40B4-BE49-F238E27FC236}">
                <a16:creationId xmlns:a16="http://schemas.microsoft.com/office/drawing/2014/main" id="{9D6B77B0-38EF-A7CF-5D1A-8DA0FF71B578}"/>
              </a:ext>
            </a:extLst>
          </p:cNvPr>
          <p:cNvSpPr txBox="1"/>
          <p:nvPr/>
        </p:nvSpPr>
        <p:spPr>
          <a:xfrm>
            <a:off x="19225240" y="12550770"/>
            <a:ext cx="44226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Slides courtesy of </a:t>
            </a:r>
            <a:r>
              <a:rPr lang="en-US" dirty="0"/>
              <a:t>Will </a:t>
            </a:r>
            <a:r>
              <a:rPr lang="en-US" dirty="0" err="1"/>
              <a:t>Freyman</a:t>
            </a:r>
            <a:endParaRPr dirty="0"/>
          </a:p>
        </p:txBody>
      </p:sp>
      <p:sp>
        <p:nvSpPr>
          <p:cNvPr id="4" name="Rectangle 3">
            <a:extLst>
              <a:ext uri="{FF2B5EF4-FFF2-40B4-BE49-F238E27FC236}">
                <a16:creationId xmlns:a16="http://schemas.microsoft.com/office/drawing/2014/main" id="{E28AAAB1-D8F2-0C4E-D9F7-BA2BFF7919BE}"/>
              </a:ext>
            </a:extLst>
          </p:cNvPr>
          <p:cNvSpPr/>
          <p:nvPr/>
        </p:nvSpPr>
        <p:spPr>
          <a:xfrm>
            <a:off x="2093495" y="-1275347"/>
            <a:ext cx="10611852" cy="27672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Support values">
            <a:extLst>
              <a:ext uri="{FF2B5EF4-FFF2-40B4-BE49-F238E27FC236}">
                <a16:creationId xmlns:a16="http://schemas.microsoft.com/office/drawing/2014/main" id="{823310A3-A88F-AEA0-8343-805F1BEADFD9}"/>
              </a:ext>
            </a:extLst>
          </p:cNvPr>
          <p:cNvSpPr txBox="1">
            <a:spLocks/>
          </p:cNvSpPr>
          <p:nvPr/>
        </p:nvSpPr>
        <p:spPr>
          <a:xfrm>
            <a:off x="1206500" y="1079500"/>
            <a:ext cx="21971000" cy="1433163"/>
          </a:xfrm>
          <a:prstGeom prst="rect">
            <a:avLst/>
          </a:prstGeom>
        </p:spPr>
        <p:txBody>
          <a:bodyPr/>
          <a:lstStyle>
            <a:lvl1pPr marL="0" marR="0" indent="0" algn="l" defTabSz="2438338" rtl="0" latinLnBrk="0">
              <a:lnSpc>
                <a:spcPct val="80000"/>
              </a:lnSpc>
              <a:spcBef>
                <a:spcPts val="0"/>
              </a:spcBef>
              <a:spcAft>
                <a:spcPts val="0"/>
              </a:spcAft>
              <a:buClrTx/>
              <a:buSzTx/>
              <a:buFontTx/>
              <a:buNone/>
              <a:tabLst/>
              <a:defRPr sz="7500" b="1" i="0" u="none" strike="noStrike" cap="none" spc="-15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hangingPunct="1"/>
            <a:r>
              <a:rPr lang="en-US" dirty="0"/>
              <a:t>The multispecies coalescent</a:t>
            </a:r>
          </a:p>
        </p:txBody>
      </p:sp>
    </p:spTree>
    <p:extLst>
      <p:ext uri="{BB962C8B-B14F-4D97-AF65-F5344CB8AC3E}">
        <p14:creationId xmlns:p14="http://schemas.microsoft.com/office/powerpoint/2010/main" val="130034278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ree Thinking Session 10…"/>
          <p:cNvSpPr txBox="1">
            <a:spLocks noGrp="1"/>
          </p:cNvSpPr>
          <p:nvPr>
            <p:ph type="body" idx="21"/>
          </p:nvPr>
        </p:nvSpPr>
        <p:spPr>
          <a:xfrm>
            <a:off x="3907765" y="11839048"/>
            <a:ext cx="19269736" cy="127587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endParaRPr dirty="0"/>
          </a:p>
        </p:txBody>
      </p:sp>
      <p:sp>
        <p:nvSpPr>
          <p:cNvPr id="147" name="Divergence-time estimation"/>
          <p:cNvSpPr txBox="1">
            <a:spLocks noGrp="1"/>
          </p:cNvSpPr>
          <p:nvPr>
            <p:ph type="title"/>
          </p:nvPr>
        </p:nvSpPr>
        <p:spPr>
          <a:prstGeom prst="rect">
            <a:avLst/>
          </a:prstGeom>
        </p:spPr>
        <p:txBody>
          <a:bodyPr/>
          <a:lstStyle/>
          <a:p>
            <a:r>
              <a:t>Divergence-time estimation</a:t>
            </a:r>
          </a:p>
        </p:txBody>
      </p:sp>
      <p:sp>
        <p:nvSpPr>
          <p:cNvPr id="148" name="The dark art of"/>
          <p:cNvSpPr txBox="1">
            <a:spLocks noGrp="1"/>
          </p:cNvSpPr>
          <p:nvPr>
            <p:ph type="body" sz="quarter" idx="1"/>
          </p:nvPr>
        </p:nvSpPr>
        <p:spPr>
          <a:prstGeom prst="rect">
            <a:avLst/>
          </a:prstGeom>
        </p:spPr>
        <p:txBody>
          <a:bodyPr/>
          <a:lstStyle/>
          <a:p>
            <a:r>
              <a:t>The dark art of</a:t>
            </a:r>
          </a:p>
        </p:txBody>
      </p:sp>
      <p:pic>
        <p:nvPicPr>
          <p:cNvPr id="149" name="mockTree.pdf" descr="mockTree.pdf"/>
          <p:cNvPicPr>
            <a:picLocks noChangeAspect="1"/>
          </p:cNvPicPr>
          <p:nvPr/>
        </p:nvPicPr>
        <p:blipFill>
          <a:blip r:embed="rId2"/>
          <a:stretch>
            <a:fillRect/>
          </a:stretch>
        </p:blipFill>
        <p:spPr>
          <a:xfrm>
            <a:off x="1218774" y="9585243"/>
            <a:ext cx="2992545" cy="3550818"/>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p:cNvGrpSpPr/>
          <p:nvPr/>
        </p:nvGrpSpPr>
        <p:grpSpPr>
          <a:xfrm>
            <a:off x="0" y="1692"/>
            <a:ext cx="24384000" cy="13712615"/>
            <a:chOff x="0" y="0"/>
            <a:chExt cx="24384000" cy="13712614"/>
          </a:xfrm>
        </p:grpSpPr>
        <p:pic>
          <p:nvPicPr>
            <p:cNvPr id="166"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16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69" name="what we’re going to do today"/>
          <p:cNvSpPr txBox="1"/>
          <p:nvPr/>
        </p:nvSpPr>
        <p:spPr>
          <a:xfrm>
            <a:off x="14997655" y="788198"/>
            <a:ext cx="634367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what we’re going to do today</a:t>
            </a:r>
          </a:p>
        </p:txBody>
      </p:sp>
      <p:sp>
        <p:nvSpPr>
          <p:cNvPr id="170" name="Divergence-time estimation"/>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Divergence-time estimation</a:t>
            </a:r>
          </a:p>
        </p:txBody>
      </p:sp>
      <p:pic>
        <p:nvPicPr>
          <p:cNvPr id="172" name="figure_4.pdf" descr="figure_4.pdf"/>
          <p:cNvPicPr>
            <a:picLocks noChangeAspect="1"/>
          </p:cNvPicPr>
          <p:nvPr/>
        </p:nvPicPr>
        <p:blipFill>
          <a:blip r:embed="rId3"/>
          <a:stretch>
            <a:fillRect/>
          </a:stretch>
        </p:blipFill>
        <p:spPr>
          <a:xfrm>
            <a:off x="13225332" y="2950567"/>
            <a:ext cx="8807443" cy="9218967"/>
          </a:xfrm>
          <a:prstGeom prst="rect">
            <a:avLst/>
          </a:prstGeom>
          <a:ln w="12700">
            <a:miter lim="400000"/>
          </a:ln>
        </p:spPr>
      </p:pic>
      <p:sp>
        <p:nvSpPr>
          <p:cNvPr id="173" name="May et al. 2021. Inferring the total-evidence timescale of marattialean fern evolution in the face of model sensitivity"/>
          <p:cNvSpPr txBox="1"/>
          <p:nvPr/>
        </p:nvSpPr>
        <p:spPr>
          <a:xfrm>
            <a:off x="17899214" y="12508582"/>
            <a:ext cx="5949151" cy="653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May et al. 2021. Inferring the total-evidence timescale of marattialean fern evolution in the face of model sensitivity</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p:cNvGrpSpPr/>
          <p:nvPr/>
        </p:nvGrpSpPr>
        <p:grpSpPr>
          <a:xfrm>
            <a:off x="0" y="1692"/>
            <a:ext cx="24384000" cy="13712615"/>
            <a:chOff x="0" y="0"/>
            <a:chExt cx="24384000" cy="13712614"/>
          </a:xfrm>
        </p:grpSpPr>
        <p:pic>
          <p:nvPicPr>
            <p:cNvPr id="17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17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78" name="what is divergence-time estima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what is divergence-time estimation?</a:t>
            </a:r>
          </a:p>
        </p:txBody>
      </p:sp>
      <p:sp>
        <p:nvSpPr>
          <p:cNvPr id="179" name="Phylograms versus chronogram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Phylograms versus chronograms</a:t>
            </a:r>
          </a:p>
        </p:txBody>
      </p:sp>
      <p:sp>
        <p:nvSpPr>
          <p:cNvPr id="180" name="In a “standard” phylogenetic analysis, the tree is a phylogram: the branches are measured in expected number of substitutions per site (denoted v)."/>
          <p:cNvSpPr txBox="1"/>
          <p:nvPr/>
        </p:nvSpPr>
        <p:spPr>
          <a:xfrm>
            <a:off x="1498663" y="3122372"/>
            <a:ext cx="21386674" cy="1209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In a “standard” phylogenetic analysis, the tree is a </a:t>
            </a:r>
            <a:r>
              <a:rPr b="1" i="1">
                <a:latin typeface="Helvetica Neue"/>
                <a:ea typeface="Helvetica Neue"/>
                <a:cs typeface="Helvetica Neue"/>
                <a:sym typeface="Helvetica Neue"/>
              </a:rPr>
              <a:t>phylogram</a:t>
            </a:r>
            <a:r>
              <a:t>: the branches are measured in expected number of substitutions per site (denoted </a:t>
            </a:r>
            <a:r>
              <a:rPr i="1">
                <a:latin typeface="Times New Roman"/>
                <a:ea typeface="Times New Roman"/>
                <a:cs typeface="Times New Roman"/>
                <a:sym typeface="Times New Roman"/>
              </a:rPr>
              <a:t>v</a:t>
            </a:r>
            <a:r>
              <a:t>).</a:t>
            </a:r>
          </a:p>
        </p:txBody>
      </p:sp>
      <p:pic>
        <p:nvPicPr>
          <p:cNvPr id="181" name="phylogram.pdf" descr="phylogram.pdf"/>
          <p:cNvPicPr>
            <a:picLocks noChangeAspect="1"/>
          </p:cNvPicPr>
          <p:nvPr/>
        </p:nvPicPr>
        <p:blipFill>
          <a:blip r:embed="rId3"/>
          <a:stretch>
            <a:fillRect/>
          </a:stretch>
        </p:blipFill>
        <p:spPr>
          <a:xfrm rot="16200000">
            <a:off x="2743200" y="5317066"/>
            <a:ext cx="6400800" cy="6400801"/>
          </a:xfrm>
          <a:prstGeom prst="rect">
            <a:avLst/>
          </a:prstGeom>
          <a:ln w="12700">
            <a:miter lim="400000"/>
          </a:ln>
        </p:spPr>
      </p:pic>
      <p:sp>
        <p:nvSpPr>
          <p:cNvPr id="182" name="C"/>
          <p:cNvSpPr txBox="1"/>
          <p:nvPr/>
        </p:nvSpPr>
        <p:spPr>
          <a:xfrm>
            <a:off x="3507857" y="9314732"/>
            <a:ext cx="364644"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183" name="A"/>
          <p:cNvSpPr txBox="1"/>
          <p:nvPr/>
        </p:nvSpPr>
        <p:spPr>
          <a:xfrm>
            <a:off x="2644257" y="7151499"/>
            <a:ext cx="338329"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184" name="B"/>
          <p:cNvSpPr txBox="1"/>
          <p:nvPr/>
        </p:nvSpPr>
        <p:spPr>
          <a:xfrm>
            <a:off x="5649924" y="5525898"/>
            <a:ext cx="3514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185" name="D"/>
          <p:cNvSpPr txBox="1"/>
          <p:nvPr/>
        </p:nvSpPr>
        <p:spPr>
          <a:xfrm>
            <a:off x="9104324" y="7151499"/>
            <a:ext cx="3578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186" name="E"/>
          <p:cNvSpPr txBox="1"/>
          <p:nvPr/>
        </p:nvSpPr>
        <p:spPr>
          <a:xfrm>
            <a:off x="9104324" y="10758299"/>
            <a:ext cx="318416"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187" name="Image" descr="Image"/>
          <p:cNvPicPr>
            <a:picLocks noChangeAspect="1"/>
          </p:cNvPicPr>
          <p:nvPr/>
        </p:nvPicPr>
        <p:blipFill>
          <a:blip r:embed="rId4"/>
          <a:stretch>
            <a:fillRect/>
          </a:stretch>
        </p:blipFill>
        <p:spPr>
          <a:xfrm>
            <a:off x="3756487" y="8547034"/>
            <a:ext cx="304801" cy="254001"/>
          </a:xfrm>
          <a:prstGeom prst="rect">
            <a:avLst/>
          </a:prstGeom>
          <a:ln w="12700">
            <a:miter lim="400000"/>
          </a:ln>
        </p:spPr>
      </p:pic>
      <p:pic>
        <p:nvPicPr>
          <p:cNvPr id="188" name="Image" descr="Image"/>
          <p:cNvPicPr>
            <a:picLocks noChangeAspect="1"/>
          </p:cNvPicPr>
          <p:nvPr/>
        </p:nvPicPr>
        <p:blipFill>
          <a:blip r:embed="rId5"/>
          <a:stretch>
            <a:fillRect/>
          </a:stretch>
        </p:blipFill>
        <p:spPr>
          <a:xfrm>
            <a:off x="3750137" y="7356071"/>
            <a:ext cx="317501" cy="241301"/>
          </a:xfrm>
          <a:prstGeom prst="rect">
            <a:avLst/>
          </a:prstGeom>
          <a:ln w="12700">
            <a:miter lim="400000"/>
          </a:ln>
        </p:spPr>
      </p:pic>
      <p:pic>
        <p:nvPicPr>
          <p:cNvPr id="189" name="Image" descr="Image"/>
          <p:cNvPicPr>
            <a:picLocks noChangeAspect="1"/>
          </p:cNvPicPr>
          <p:nvPr/>
        </p:nvPicPr>
        <p:blipFill>
          <a:blip r:embed="rId6"/>
          <a:stretch>
            <a:fillRect/>
          </a:stretch>
        </p:blipFill>
        <p:spPr>
          <a:xfrm>
            <a:off x="4901141" y="7531166"/>
            <a:ext cx="304801" cy="254001"/>
          </a:xfrm>
          <a:prstGeom prst="rect">
            <a:avLst/>
          </a:prstGeom>
          <a:ln w="12700">
            <a:miter lim="400000"/>
          </a:ln>
        </p:spPr>
      </p:pic>
      <p:pic>
        <p:nvPicPr>
          <p:cNvPr id="190" name="Image" descr="Image"/>
          <p:cNvPicPr>
            <a:picLocks noChangeAspect="1"/>
          </p:cNvPicPr>
          <p:nvPr/>
        </p:nvPicPr>
        <p:blipFill>
          <a:blip r:embed="rId7"/>
          <a:stretch>
            <a:fillRect/>
          </a:stretch>
        </p:blipFill>
        <p:spPr>
          <a:xfrm>
            <a:off x="5784850" y="6815666"/>
            <a:ext cx="317500" cy="254001"/>
          </a:xfrm>
          <a:prstGeom prst="rect">
            <a:avLst/>
          </a:prstGeom>
          <a:ln w="12700">
            <a:miter lim="400000"/>
          </a:ln>
        </p:spPr>
      </p:pic>
      <p:pic>
        <p:nvPicPr>
          <p:cNvPr id="191" name="Image" descr="Image"/>
          <p:cNvPicPr>
            <a:picLocks noChangeAspect="1"/>
          </p:cNvPicPr>
          <p:nvPr/>
        </p:nvPicPr>
        <p:blipFill>
          <a:blip r:embed="rId8"/>
          <a:stretch>
            <a:fillRect/>
          </a:stretch>
        </p:blipFill>
        <p:spPr>
          <a:xfrm>
            <a:off x="6003594" y="8034932"/>
            <a:ext cx="304801" cy="254001"/>
          </a:xfrm>
          <a:prstGeom prst="rect">
            <a:avLst/>
          </a:prstGeom>
          <a:ln w="12700">
            <a:miter lim="400000"/>
          </a:ln>
        </p:spPr>
      </p:pic>
      <p:pic>
        <p:nvPicPr>
          <p:cNvPr id="192" name="Image" descr="Image"/>
          <p:cNvPicPr>
            <a:picLocks noChangeAspect="1"/>
          </p:cNvPicPr>
          <p:nvPr/>
        </p:nvPicPr>
        <p:blipFill>
          <a:blip r:embed="rId9"/>
          <a:stretch>
            <a:fillRect/>
          </a:stretch>
        </p:blipFill>
        <p:spPr>
          <a:xfrm>
            <a:off x="7606188" y="7444382"/>
            <a:ext cx="317501" cy="254001"/>
          </a:xfrm>
          <a:prstGeom prst="rect">
            <a:avLst/>
          </a:prstGeom>
          <a:ln w="12700">
            <a:miter lim="400000"/>
          </a:ln>
        </p:spPr>
      </p:pic>
      <p:pic>
        <p:nvPicPr>
          <p:cNvPr id="193" name="Image" descr="Image"/>
          <p:cNvPicPr>
            <a:picLocks noChangeAspect="1"/>
          </p:cNvPicPr>
          <p:nvPr/>
        </p:nvPicPr>
        <p:blipFill>
          <a:blip r:embed="rId10"/>
          <a:stretch>
            <a:fillRect/>
          </a:stretch>
        </p:blipFill>
        <p:spPr>
          <a:xfrm>
            <a:off x="7933002" y="9316104"/>
            <a:ext cx="317501" cy="241301"/>
          </a:xfrm>
          <a:prstGeom prst="rect">
            <a:avLst/>
          </a:prstGeom>
          <a:ln w="12700">
            <a:miter lim="400000"/>
          </a:ln>
        </p:spPr>
      </p:pic>
      <p:pic>
        <p:nvPicPr>
          <p:cNvPr id="194" name="Image" descr="Image"/>
          <p:cNvPicPr>
            <a:picLocks noChangeAspect="1"/>
          </p:cNvPicPr>
          <p:nvPr/>
        </p:nvPicPr>
        <p:blipFill>
          <a:blip r:embed="rId11"/>
          <a:stretch>
            <a:fillRect/>
          </a:stretch>
        </p:blipFill>
        <p:spPr>
          <a:xfrm>
            <a:off x="8591814" y="5445097"/>
            <a:ext cx="1765301" cy="3175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Group"/>
          <p:cNvGrpSpPr/>
          <p:nvPr/>
        </p:nvGrpSpPr>
        <p:grpSpPr>
          <a:xfrm>
            <a:off x="0" y="1692"/>
            <a:ext cx="24384000" cy="2691264"/>
            <a:chOff x="0" y="0"/>
            <a:chExt cx="24384000" cy="2691263"/>
          </a:xfrm>
        </p:grpSpPr>
        <p:pic>
          <p:nvPicPr>
            <p:cNvPr id="196"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9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99" name="In a “standard” phylogenetic analysis, the tree is a phylogram: the branches are measured in expected number of substitutions per site (denoted v)."/>
          <p:cNvSpPr txBox="1"/>
          <p:nvPr/>
        </p:nvSpPr>
        <p:spPr>
          <a:xfrm>
            <a:off x="1498663" y="3122372"/>
            <a:ext cx="21386674" cy="1209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In a “standard” phylogenetic analysis, the tree is a </a:t>
            </a:r>
            <a:r>
              <a:rPr b="1" i="1">
                <a:latin typeface="Helvetica Neue"/>
                <a:ea typeface="Helvetica Neue"/>
                <a:cs typeface="Helvetica Neue"/>
                <a:sym typeface="Helvetica Neue"/>
              </a:rPr>
              <a:t>phylogram</a:t>
            </a:r>
            <a:r>
              <a:t>: the branches are measured in expected number of substitutions per site (denoted </a:t>
            </a:r>
            <a:r>
              <a:rPr i="1">
                <a:latin typeface="Times New Roman"/>
                <a:ea typeface="Times New Roman"/>
                <a:cs typeface="Times New Roman"/>
                <a:sym typeface="Times New Roman"/>
              </a:rPr>
              <a:t>v</a:t>
            </a:r>
            <a:r>
              <a:t>).</a:t>
            </a:r>
          </a:p>
        </p:txBody>
      </p:sp>
      <p:pic>
        <p:nvPicPr>
          <p:cNvPr id="200" name="phylogram.pdf" descr="phylogram.pdf"/>
          <p:cNvPicPr>
            <a:picLocks noChangeAspect="1"/>
          </p:cNvPicPr>
          <p:nvPr/>
        </p:nvPicPr>
        <p:blipFill>
          <a:blip r:embed="rId3"/>
          <a:stretch>
            <a:fillRect/>
          </a:stretch>
        </p:blipFill>
        <p:spPr>
          <a:xfrm rot="16200000">
            <a:off x="2743200" y="5317066"/>
            <a:ext cx="6400800" cy="6400801"/>
          </a:xfrm>
          <a:prstGeom prst="rect">
            <a:avLst/>
          </a:prstGeom>
          <a:ln w="12700">
            <a:miter lim="400000"/>
          </a:ln>
        </p:spPr>
      </p:pic>
      <p:sp>
        <p:nvSpPr>
          <p:cNvPr id="201" name="C"/>
          <p:cNvSpPr txBox="1"/>
          <p:nvPr/>
        </p:nvSpPr>
        <p:spPr>
          <a:xfrm>
            <a:off x="3507857" y="9314732"/>
            <a:ext cx="364644"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02" name="A"/>
          <p:cNvSpPr txBox="1"/>
          <p:nvPr/>
        </p:nvSpPr>
        <p:spPr>
          <a:xfrm>
            <a:off x="2644257" y="7151499"/>
            <a:ext cx="338329"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03" name="B"/>
          <p:cNvSpPr txBox="1"/>
          <p:nvPr/>
        </p:nvSpPr>
        <p:spPr>
          <a:xfrm>
            <a:off x="5649924" y="5525898"/>
            <a:ext cx="3514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04" name="D"/>
          <p:cNvSpPr txBox="1"/>
          <p:nvPr/>
        </p:nvSpPr>
        <p:spPr>
          <a:xfrm>
            <a:off x="9104324" y="7151499"/>
            <a:ext cx="3578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05" name="E"/>
          <p:cNvSpPr txBox="1"/>
          <p:nvPr/>
        </p:nvSpPr>
        <p:spPr>
          <a:xfrm>
            <a:off x="9104324" y="10758299"/>
            <a:ext cx="318416"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06" name="Image" descr="Image"/>
          <p:cNvPicPr>
            <a:picLocks noChangeAspect="1"/>
          </p:cNvPicPr>
          <p:nvPr/>
        </p:nvPicPr>
        <p:blipFill>
          <a:blip r:embed="rId4"/>
          <a:stretch>
            <a:fillRect/>
          </a:stretch>
        </p:blipFill>
        <p:spPr>
          <a:xfrm>
            <a:off x="3756487" y="8547034"/>
            <a:ext cx="304801" cy="254001"/>
          </a:xfrm>
          <a:prstGeom prst="rect">
            <a:avLst/>
          </a:prstGeom>
          <a:ln w="12700">
            <a:miter lim="400000"/>
          </a:ln>
        </p:spPr>
      </p:pic>
      <p:pic>
        <p:nvPicPr>
          <p:cNvPr id="207" name="Image" descr="Image"/>
          <p:cNvPicPr>
            <a:picLocks noChangeAspect="1"/>
          </p:cNvPicPr>
          <p:nvPr/>
        </p:nvPicPr>
        <p:blipFill>
          <a:blip r:embed="rId5"/>
          <a:stretch>
            <a:fillRect/>
          </a:stretch>
        </p:blipFill>
        <p:spPr>
          <a:xfrm>
            <a:off x="3750137" y="7356071"/>
            <a:ext cx="317501" cy="241301"/>
          </a:xfrm>
          <a:prstGeom prst="rect">
            <a:avLst/>
          </a:prstGeom>
          <a:ln w="12700">
            <a:miter lim="400000"/>
          </a:ln>
        </p:spPr>
      </p:pic>
      <p:pic>
        <p:nvPicPr>
          <p:cNvPr id="208" name="Image" descr="Image"/>
          <p:cNvPicPr>
            <a:picLocks noChangeAspect="1"/>
          </p:cNvPicPr>
          <p:nvPr/>
        </p:nvPicPr>
        <p:blipFill>
          <a:blip r:embed="rId6"/>
          <a:stretch>
            <a:fillRect/>
          </a:stretch>
        </p:blipFill>
        <p:spPr>
          <a:xfrm>
            <a:off x="4901141" y="7531166"/>
            <a:ext cx="304801" cy="254001"/>
          </a:xfrm>
          <a:prstGeom prst="rect">
            <a:avLst/>
          </a:prstGeom>
          <a:ln w="12700">
            <a:miter lim="400000"/>
          </a:ln>
        </p:spPr>
      </p:pic>
      <p:pic>
        <p:nvPicPr>
          <p:cNvPr id="209" name="Image" descr="Image"/>
          <p:cNvPicPr>
            <a:picLocks noChangeAspect="1"/>
          </p:cNvPicPr>
          <p:nvPr/>
        </p:nvPicPr>
        <p:blipFill>
          <a:blip r:embed="rId7"/>
          <a:stretch>
            <a:fillRect/>
          </a:stretch>
        </p:blipFill>
        <p:spPr>
          <a:xfrm>
            <a:off x="5784850" y="6815666"/>
            <a:ext cx="317500" cy="254001"/>
          </a:xfrm>
          <a:prstGeom prst="rect">
            <a:avLst/>
          </a:prstGeom>
          <a:ln w="12700">
            <a:miter lim="400000"/>
          </a:ln>
        </p:spPr>
      </p:pic>
      <p:pic>
        <p:nvPicPr>
          <p:cNvPr id="210" name="Image" descr="Image"/>
          <p:cNvPicPr>
            <a:picLocks noChangeAspect="1"/>
          </p:cNvPicPr>
          <p:nvPr/>
        </p:nvPicPr>
        <p:blipFill>
          <a:blip r:embed="rId8"/>
          <a:stretch>
            <a:fillRect/>
          </a:stretch>
        </p:blipFill>
        <p:spPr>
          <a:xfrm>
            <a:off x="6003594" y="8034932"/>
            <a:ext cx="304801" cy="254001"/>
          </a:xfrm>
          <a:prstGeom prst="rect">
            <a:avLst/>
          </a:prstGeom>
          <a:ln w="12700">
            <a:miter lim="400000"/>
          </a:ln>
        </p:spPr>
      </p:pic>
      <p:pic>
        <p:nvPicPr>
          <p:cNvPr id="211" name="Image" descr="Image"/>
          <p:cNvPicPr>
            <a:picLocks noChangeAspect="1"/>
          </p:cNvPicPr>
          <p:nvPr/>
        </p:nvPicPr>
        <p:blipFill>
          <a:blip r:embed="rId9"/>
          <a:stretch>
            <a:fillRect/>
          </a:stretch>
        </p:blipFill>
        <p:spPr>
          <a:xfrm>
            <a:off x="7606188" y="7444382"/>
            <a:ext cx="317501" cy="254001"/>
          </a:xfrm>
          <a:prstGeom prst="rect">
            <a:avLst/>
          </a:prstGeom>
          <a:ln w="12700">
            <a:miter lim="400000"/>
          </a:ln>
        </p:spPr>
      </p:pic>
      <p:pic>
        <p:nvPicPr>
          <p:cNvPr id="212" name="Image" descr="Image"/>
          <p:cNvPicPr>
            <a:picLocks noChangeAspect="1"/>
          </p:cNvPicPr>
          <p:nvPr/>
        </p:nvPicPr>
        <p:blipFill>
          <a:blip r:embed="rId10"/>
          <a:stretch>
            <a:fillRect/>
          </a:stretch>
        </p:blipFill>
        <p:spPr>
          <a:xfrm>
            <a:off x="7933002" y="9316104"/>
            <a:ext cx="317501" cy="241301"/>
          </a:xfrm>
          <a:prstGeom prst="rect">
            <a:avLst/>
          </a:prstGeom>
          <a:ln w="12700">
            <a:miter lim="400000"/>
          </a:ln>
        </p:spPr>
      </p:pic>
      <p:sp>
        <p:nvSpPr>
          <p:cNvPr id="213" name="A"/>
          <p:cNvSpPr txBox="1"/>
          <p:nvPr/>
        </p:nvSpPr>
        <p:spPr>
          <a:xfrm>
            <a:off x="19594524" y="8255745"/>
            <a:ext cx="338329"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14" name="C"/>
          <p:cNvSpPr txBox="1"/>
          <p:nvPr/>
        </p:nvSpPr>
        <p:spPr>
          <a:xfrm>
            <a:off x="19010324" y="7151499"/>
            <a:ext cx="364644"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15" name="B"/>
          <p:cNvSpPr txBox="1"/>
          <p:nvPr/>
        </p:nvSpPr>
        <p:spPr>
          <a:xfrm>
            <a:off x="16207858" y="5962930"/>
            <a:ext cx="351486"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16" name="D"/>
          <p:cNvSpPr txBox="1"/>
          <p:nvPr/>
        </p:nvSpPr>
        <p:spPr>
          <a:xfrm>
            <a:off x="16737024" y="9399399"/>
            <a:ext cx="3578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17" name="E"/>
          <p:cNvSpPr txBox="1"/>
          <p:nvPr/>
        </p:nvSpPr>
        <p:spPr>
          <a:xfrm>
            <a:off x="17799591" y="10580499"/>
            <a:ext cx="318415"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18" name="Image" descr="Image"/>
          <p:cNvPicPr>
            <a:picLocks noChangeAspect="1"/>
          </p:cNvPicPr>
          <p:nvPr/>
        </p:nvPicPr>
        <p:blipFill>
          <a:blip r:embed="rId8"/>
          <a:stretch>
            <a:fillRect/>
          </a:stretch>
        </p:blipFill>
        <p:spPr>
          <a:xfrm>
            <a:off x="12531394" y="9702865"/>
            <a:ext cx="304801" cy="254001"/>
          </a:xfrm>
          <a:prstGeom prst="rect">
            <a:avLst/>
          </a:prstGeom>
          <a:ln w="12700">
            <a:miter lim="400000"/>
          </a:ln>
        </p:spPr>
      </p:pic>
      <p:pic>
        <p:nvPicPr>
          <p:cNvPr id="219" name="Image" descr="Image"/>
          <p:cNvPicPr>
            <a:picLocks noChangeAspect="1"/>
          </p:cNvPicPr>
          <p:nvPr/>
        </p:nvPicPr>
        <p:blipFill>
          <a:blip r:embed="rId9"/>
          <a:stretch>
            <a:fillRect/>
          </a:stretch>
        </p:blipFill>
        <p:spPr>
          <a:xfrm>
            <a:off x="15268522" y="9247782"/>
            <a:ext cx="317501" cy="254001"/>
          </a:xfrm>
          <a:prstGeom prst="rect">
            <a:avLst/>
          </a:prstGeom>
          <a:ln w="12700">
            <a:miter lim="400000"/>
          </a:ln>
        </p:spPr>
      </p:pic>
      <p:pic>
        <p:nvPicPr>
          <p:cNvPr id="220" name="Image" descr="Image"/>
          <p:cNvPicPr>
            <a:picLocks noChangeAspect="1"/>
          </p:cNvPicPr>
          <p:nvPr/>
        </p:nvPicPr>
        <p:blipFill>
          <a:blip r:embed="rId10"/>
          <a:stretch>
            <a:fillRect/>
          </a:stretch>
        </p:blipFill>
        <p:spPr>
          <a:xfrm>
            <a:off x="15595336" y="11119504"/>
            <a:ext cx="317501" cy="241301"/>
          </a:xfrm>
          <a:prstGeom prst="rect">
            <a:avLst/>
          </a:prstGeom>
          <a:ln w="12700">
            <a:miter lim="400000"/>
          </a:ln>
        </p:spPr>
      </p:pic>
      <p:sp>
        <p:nvSpPr>
          <p:cNvPr id="221" name="/2"/>
          <p:cNvSpPr txBox="1"/>
          <p:nvPr/>
        </p:nvSpPr>
        <p:spPr>
          <a:xfrm>
            <a:off x="12770459" y="9757155"/>
            <a:ext cx="340107" cy="399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222" name="Image" descr="Image"/>
          <p:cNvPicPr>
            <a:picLocks noChangeAspect="1"/>
          </p:cNvPicPr>
          <p:nvPr/>
        </p:nvPicPr>
        <p:blipFill>
          <a:blip r:embed="rId8"/>
          <a:stretch>
            <a:fillRect/>
          </a:stretch>
        </p:blipFill>
        <p:spPr>
          <a:xfrm>
            <a:off x="12650927" y="6493999"/>
            <a:ext cx="304801" cy="254001"/>
          </a:xfrm>
          <a:prstGeom prst="rect">
            <a:avLst/>
          </a:prstGeom>
          <a:ln w="12700">
            <a:miter lim="400000"/>
          </a:ln>
        </p:spPr>
      </p:pic>
      <p:sp>
        <p:nvSpPr>
          <p:cNvPr id="223" name="/2"/>
          <p:cNvSpPr txBox="1"/>
          <p:nvPr/>
        </p:nvSpPr>
        <p:spPr>
          <a:xfrm>
            <a:off x="12889992" y="6548289"/>
            <a:ext cx="340107" cy="399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224" name="Image" descr="Image"/>
          <p:cNvPicPr>
            <a:picLocks noChangeAspect="1"/>
          </p:cNvPicPr>
          <p:nvPr/>
        </p:nvPicPr>
        <p:blipFill>
          <a:blip r:embed="rId4"/>
          <a:stretch>
            <a:fillRect/>
          </a:stretch>
        </p:blipFill>
        <p:spPr>
          <a:xfrm>
            <a:off x="17595823" y="6980485"/>
            <a:ext cx="304801" cy="254001"/>
          </a:xfrm>
          <a:prstGeom prst="rect">
            <a:avLst/>
          </a:prstGeom>
          <a:ln w="12700">
            <a:miter lim="400000"/>
          </a:ln>
        </p:spPr>
      </p:pic>
      <p:pic>
        <p:nvPicPr>
          <p:cNvPr id="225" name="Image" descr="Image"/>
          <p:cNvPicPr>
            <a:picLocks noChangeAspect="1"/>
          </p:cNvPicPr>
          <p:nvPr/>
        </p:nvPicPr>
        <p:blipFill>
          <a:blip r:embed="rId5"/>
          <a:stretch>
            <a:fillRect/>
          </a:stretch>
        </p:blipFill>
        <p:spPr>
          <a:xfrm>
            <a:off x="17749248" y="8041282"/>
            <a:ext cx="317501" cy="241301"/>
          </a:xfrm>
          <a:prstGeom prst="rect">
            <a:avLst/>
          </a:prstGeom>
          <a:ln w="12700">
            <a:miter lim="400000"/>
          </a:ln>
        </p:spPr>
      </p:pic>
      <p:pic>
        <p:nvPicPr>
          <p:cNvPr id="226" name="Image" descr="Image"/>
          <p:cNvPicPr>
            <a:picLocks noChangeAspect="1"/>
          </p:cNvPicPr>
          <p:nvPr/>
        </p:nvPicPr>
        <p:blipFill>
          <a:blip r:embed="rId6"/>
          <a:stretch>
            <a:fillRect/>
          </a:stretch>
        </p:blipFill>
        <p:spPr>
          <a:xfrm>
            <a:off x="14998210" y="7602320"/>
            <a:ext cx="304801" cy="254001"/>
          </a:xfrm>
          <a:prstGeom prst="rect">
            <a:avLst/>
          </a:prstGeom>
          <a:ln w="12700">
            <a:miter lim="400000"/>
          </a:ln>
        </p:spPr>
      </p:pic>
      <p:pic>
        <p:nvPicPr>
          <p:cNvPr id="227" name="Image" descr="Image"/>
          <p:cNvPicPr>
            <a:picLocks noChangeAspect="1"/>
          </p:cNvPicPr>
          <p:nvPr/>
        </p:nvPicPr>
        <p:blipFill>
          <a:blip r:embed="rId7"/>
          <a:stretch>
            <a:fillRect/>
          </a:stretch>
        </p:blipFill>
        <p:spPr>
          <a:xfrm>
            <a:off x="14865918" y="5839229"/>
            <a:ext cx="317501" cy="254001"/>
          </a:xfrm>
          <a:prstGeom prst="rect">
            <a:avLst/>
          </a:prstGeom>
          <a:ln w="12700">
            <a:miter lim="400000"/>
          </a:ln>
        </p:spPr>
      </p:pic>
      <p:pic>
        <p:nvPicPr>
          <p:cNvPr id="228" name="Image" descr="Image"/>
          <p:cNvPicPr>
            <a:picLocks noChangeAspect="1"/>
          </p:cNvPicPr>
          <p:nvPr/>
        </p:nvPicPr>
        <p:blipFill>
          <a:blip r:embed="rId11"/>
          <a:stretch>
            <a:fillRect/>
          </a:stretch>
        </p:blipFill>
        <p:spPr>
          <a:xfrm>
            <a:off x="8591814" y="5445097"/>
            <a:ext cx="1765301" cy="317501"/>
          </a:xfrm>
          <a:prstGeom prst="rect">
            <a:avLst/>
          </a:prstGeom>
          <a:ln w="12700">
            <a:miter lim="400000"/>
          </a:ln>
        </p:spPr>
      </p:pic>
      <p:sp>
        <p:nvSpPr>
          <p:cNvPr id="229"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230" name="unrooted_tree2_nowRooted.png" descr="unrooted_tree2_nowRooted.png"/>
          <p:cNvPicPr>
            <a:picLocks noChangeAspect="1"/>
          </p:cNvPicPr>
          <p:nvPr/>
        </p:nvPicPr>
        <p:blipFill>
          <a:blip r:embed="rId12"/>
          <a:stretch>
            <a:fillRect/>
          </a:stretch>
        </p:blipFill>
        <p:spPr>
          <a:xfrm>
            <a:off x="12090136" y="6155266"/>
            <a:ext cx="7327901" cy="4724401"/>
          </a:xfrm>
          <a:prstGeom prst="rect">
            <a:avLst/>
          </a:prstGeom>
          <a:ln w="12700">
            <a:miter lim="400000"/>
          </a:ln>
        </p:spPr>
      </p:pic>
      <p:sp>
        <p:nvSpPr>
          <p:cNvPr id="231" name="what is divergence-time estima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what is divergence-time estimation?</a:t>
            </a:r>
          </a:p>
        </p:txBody>
      </p:sp>
      <p:sp>
        <p:nvSpPr>
          <p:cNvPr id="232" name="Phylograms versus chronogram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Phylograms versus chronograms</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p:cNvGrpSpPr/>
          <p:nvPr/>
        </p:nvGrpSpPr>
        <p:grpSpPr>
          <a:xfrm>
            <a:off x="0" y="1692"/>
            <a:ext cx="24384000" cy="2691264"/>
            <a:chOff x="0" y="0"/>
            <a:chExt cx="24384000" cy="2691263"/>
          </a:xfrm>
        </p:grpSpPr>
        <p:pic>
          <p:nvPicPr>
            <p:cNvPr id="234"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23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237" name="In a “standard” phylogenetic analysis, the tree is a phylogram: the branches are measured in expected number of substitutions per site (denoted v)."/>
          <p:cNvSpPr txBox="1"/>
          <p:nvPr/>
        </p:nvSpPr>
        <p:spPr>
          <a:xfrm>
            <a:off x="1498663" y="3122372"/>
            <a:ext cx="21386674" cy="1209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In a “standard” phylogenetic analysis, the tree is a </a:t>
            </a:r>
            <a:r>
              <a:rPr b="1" i="1">
                <a:latin typeface="Helvetica Neue"/>
                <a:ea typeface="Helvetica Neue"/>
                <a:cs typeface="Helvetica Neue"/>
                <a:sym typeface="Helvetica Neue"/>
              </a:rPr>
              <a:t>phylogram</a:t>
            </a:r>
            <a:r>
              <a:t>: the branches are measured in expected number of substitutions per site (denoted </a:t>
            </a:r>
            <a:r>
              <a:rPr i="1">
                <a:latin typeface="Times New Roman"/>
                <a:ea typeface="Times New Roman"/>
                <a:cs typeface="Times New Roman"/>
                <a:sym typeface="Times New Roman"/>
              </a:rPr>
              <a:t>v</a:t>
            </a:r>
            <a:r>
              <a:t>).</a:t>
            </a:r>
          </a:p>
        </p:txBody>
      </p:sp>
      <p:pic>
        <p:nvPicPr>
          <p:cNvPr id="238" name="phylogram.pdf" descr="phylogram.pdf"/>
          <p:cNvPicPr>
            <a:picLocks noChangeAspect="1"/>
          </p:cNvPicPr>
          <p:nvPr/>
        </p:nvPicPr>
        <p:blipFill>
          <a:blip r:embed="rId3"/>
          <a:stretch>
            <a:fillRect/>
          </a:stretch>
        </p:blipFill>
        <p:spPr>
          <a:xfrm rot="16200000">
            <a:off x="2743200" y="5317066"/>
            <a:ext cx="6400800" cy="6400801"/>
          </a:xfrm>
          <a:prstGeom prst="rect">
            <a:avLst/>
          </a:prstGeom>
          <a:ln w="12700">
            <a:miter lim="400000"/>
          </a:ln>
        </p:spPr>
      </p:pic>
      <p:sp>
        <p:nvSpPr>
          <p:cNvPr id="239" name="C"/>
          <p:cNvSpPr txBox="1"/>
          <p:nvPr/>
        </p:nvSpPr>
        <p:spPr>
          <a:xfrm>
            <a:off x="3507857" y="9314732"/>
            <a:ext cx="364644"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40" name="A"/>
          <p:cNvSpPr txBox="1"/>
          <p:nvPr/>
        </p:nvSpPr>
        <p:spPr>
          <a:xfrm>
            <a:off x="2644257" y="7151499"/>
            <a:ext cx="338329"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41" name="B"/>
          <p:cNvSpPr txBox="1"/>
          <p:nvPr/>
        </p:nvSpPr>
        <p:spPr>
          <a:xfrm>
            <a:off x="5649924" y="5525898"/>
            <a:ext cx="3514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42" name="D"/>
          <p:cNvSpPr txBox="1"/>
          <p:nvPr/>
        </p:nvSpPr>
        <p:spPr>
          <a:xfrm>
            <a:off x="9104324" y="7151499"/>
            <a:ext cx="3578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43" name="E"/>
          <p:cNvSpPr txBox="1"/>
          <p:nvPr/>
        </p:nvSpPr>
        <p:spPr>
          <a:xfrm>
            <a:off x="9104324" y="10758299"/>
            <a:ext cx="318416"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44" name="Image" descr="Image"/>
          <p:cNvPicPr>
            <a:picLocks noChangeAspect="1"/>
          </p:cNvPicPr>
          <p:nvPr/>
        </p:nvPicPr>
        <p:blipFill>
          <a:blip r:embed="rId4"/>
          <a:stretch>
            <a:fillRect/>
          </a:stretch>
        </p:blipFill>
        <p:spPr>
          <a:xfrm>
            <a:off x="3756487" y="8547034"/>
            <a:ext cx="304801" cy="254001"/>
          </a:xfrm>
          <a:prstGeom prst="rect">
            <a:avLst/>
          </a:prstGeom>
          <a:ln w="12700">
            <a:miter lim="400000"/>
          </a:ln>
        </p:spPr>
      </p:pic>
      <p:pic>
        <p:nvPicPr>
          <p:cNvPr id="245" name="Image" descr="Image"/>
          <p:cNvPicPr>
            <a:picLocks noChangeAspect="1"/>
          </p:cNvPicPr>
          <p:nvPr/>
        </p:nvPicPr>
        <p:blipFill>
          <a:blip r:embed="rId5"/>
          <a:stretch>
            <a:fillRect/>
          </a:stretch>
        </p:blipFill>
        <p:spPr>
          <a:xfrm>
            <a:off x="3750137" y="7356071"/>
            <a:ext cx="317501" cy="241301"/>
          </a:xfrm>
          <a:prstGeom prst="rect">
            <a:avLst/>
          </a:prstGeom>
          <a:ln w="12700">
            <a:miter lim="400000"/>
          </a:ln>
        </p:spPr>
      </p:pic>
      <p:pic>
        <p:nvPicPr>
          <p:cNvPr id="246" name="Image" descr="Image"/>
          <p:cNvPicPr>
            <a:picLocks noChangeAspect="1"/>
          </p:cNvPicPr>
          <p:nvPr/>
        </p:nvPicPr>
        <p:blipFill>
          <a:blip r:embed="rId6"/>
          <a:stretch>
            <a:fillRect/>
          </a:stretch>
        </p:blipFill>
        <p:spPr>
          <a:xfrm>
            <a:off x="4901141" y="7531166"/>
            <a:ext cx="304801" cy="254001"/>
          </a:xfrm>
          <a:prstGeom prst="rect">
            <a:avLst/>
          </a:prstGeom>
          <a:ln w="12700">
            <a:miter lim="400000"/>
          </a:ln>
        </p:spPr>
      </p:pic>
      <p:pic>
        <p:nvPicPr>
          <p:cNvPr id="247" name="Image" descr="Image"/>
          <p:cNvPicPr>
            <a:picLocks noChangeAspect="1"/>
          </p:cNvPicPr>
          <p:nvPr/>
        </p:nvPicPr>
        <p:blipFill>
          <a:blip r:embed="rId7"/>
          <a:stretch>
            <a:fillRect/>
          </a:stretch>
        </p:blipFill>
        <p:spPr>
          <a:xfrm>
            <a:off x="5784850" y="6815666"/>
            <a:ext cx="317500" cy="254001"/>
          </a:xfrm>
          <a:prstGeom prst="rect">
            <a:avLst/>
          </a:prstGeom>
          <a:ln w="12700">
            <a:miter lim="400000"/>
          </a:ln>
        </p:spPr>
      </p:pic>
      <p:pic>
        <p:nvPicPr>
          <p:cNvPr id="248" name="Image" descr="Image"/>
          <p:cNvPicPr>
            <a:picLocks noChangeAspect="1"/>
          </p:cNvPicPr>
          <p:nvPr/>
        </p:nvPicPr>
        <p:blipFill>
          <a:blip r:embed="rId8"/>
          <a:stretch>
            <a:fillRect/>
          </a:stretch>
        </p:blipFill>
        <p:spPr>
          <a:xfrm>
            <a:off x="6003594" y="8034932"/>
            <a:ext cx="304801" cy="254001"/>
          </a:xfrm>
          <a:prstGeom prst="rect">
            <a:avLst/>
          </a:prstGeom>
          <a:ln w="12700">
            <a:miter lim="400000"/>
          </a:ln>
        </p:spPr>
      </p:pic>
      <p:pic>
        <p:nvPicPr>
          <p:cNvPr id="249" name="Image" descr="Image"/>
          <p:cNvPicPr>
            <a:picLocks noChangeAspect="1"/>
          </p:cNvPicPr>
          <p:nvPr/>
        </p:nvPicPr>
        <p:blipFill>
          <a:blip r:embed="rId9"/>
          <a:stretch>
            <a:fillRect/>
          </a:stretch>
        </p:blipFill>
        <p:spPr>
          <a:xfrm>
            <a:off x="7606188" y="7444382"/>
            <a:ext cx="317501" cy="254001"/>
          </a:xfrm>
          <a:prstGeom prst="rect">
            <a:avLst/>
          </a:prstGeom>
          <a:ln w="12700">
            <a:miter lim="400000"/>
          </a:ln>
        </p:spPr>
      </p:pic>
      <p:pic>
        <p:nvPicPr>
          <p:cNvPr id="250" name="Image" descr="Image"/>
          <p:cNvPicPr>
            <a:picLocks noChangeAspect="1"/>
          </p:cNvPicPr>
          <p:nvPr/>
        </p:nvPicPr>
        <p:blipFill>
          <a:blip r:embed="rId10"/>
          <a:stretch>
            <a:fillRect/>
          </a:stretch>
        </p:blipFill>
        <p:spPr>
          <a:xfrm>
            <a:off x="7933002" y="9316104"/>
            <a:ext cx="317501" cy="241301"/>
          </a:xfrm>
          <a:prstGeom prst="rect">
            <a:avLst/>
          </a:prstGeom>
          <a:ln w="12700">
            <a:miter lim="400000"/>
          </a:ln>
        </p:spPr>
      </p:pic>
      <p:sp>
        <p:nvSpPr>
          <p:cNvPr id="251" name="A"/>
          <p:cNvSpPr txBox="1"/>
          <p:nvPr/>
        </p:nvSpPr>
        <p:spPr>
          <a:xfrm>
            <a:off x="19594524" y="8255745"/>
            <a:ext cx="338329"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52" name="C"/>
          <p:cNvSpPr txBox="1"/>
          <p:nvPr/>
        </p:nvSpPr>
        <p:spPr>
          <a:xfrm>
            <a:off x="19010324" y="7151499"/>
            <a:ext cx="364644"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53" name="B"/>
          <p:cNvSpPr txBox="1"/>
          <p:nvPr/>
        </p:nvSpPr>
        <p:spPr>
          <a:xfrm>
            <a:off x="16207858" y="5962930"/>
            <a:ext cx="351486"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54" name="D"/>
          <p:cNvSpPr txBox="1"/>
          <p:nvPr/>
        </p:nvSpPr>
        <p:spPr>
          <a:xfrm>
            <a:off x="16737024" y="9399399"/>
            <a:ext cx="3578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55" name="E"/>
          <p:cNvSpPr txBox="1"/>
          <p:nvPr/>
        </p:nvSpPr>
        <p:spPr>
          <a:xfrm>
            <a:off x="17799591" y="10580499"/>
            <a:ext cx="318415"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56" name="Image" descr="Image"/>
          <p:cNvPicPr>
            <a:picLocks noChangeAspect="1"/>
          </p:cNvPicPr>
          <p:nvPr/>
        </p:nvPicPr>
        <p:blipFill>
          <a:blip r:embed="rId8"/>
          <a:stretch>
            <a:fillRect/>
          </a:stretch>
        </p:blipFill>
        <p:spPr>
          <a:xfrm>
            <a:off x="12531394" y="9702865"/>
            <a:ext cx="304801" cy="254001"/>
          </a:xfrm>
          <a:prstGeom prst="rect">
            <a:avLst/>
          </a:prstGeom>
          <a:ln w="12700">
            <a:miter lim="400000"/>
          </a:ln>
        </p:spPr>
      </p:pic>
      <p:pic>
        <p:nvPicPr>
          <p:cNvPr id="257" name="Image" descr="Image"/>
          <p:cNvPicPr>
            <a:picLocks noChangeAspect="1"/>
          </p:cNvPicPr>
          <p:nvPr/>
        </p:nvPicPr>
        <p:blipFill>
          <a:blip r:embed="rId9"/>
          <a:stretch>
            <a:fillRect/>
          </a:stretch>
        </p:blipFill>
        <p:spPr>
          <a:xfrm>
            <a:off x="15268522" y="9247782"/>
            <a:ext cx="317501" cy="254001"/>
          </a:xfrm>
          <a:prstGeom prst="rect">
            <a:avLst/>
          </a:prstGeom>
          <a:ln w="12700">
            <a:miter lim="400000"/>
          </a:ln>
        </p:spPr>
      </p:pic>
      <p:pic>
        <p:nvPicPr>
          <p:cNvPr id="258" name="Image" descr="Image"/>
          <p:cNvPicPr>
            <a:picLocks noChangeAspect="1"/>
          </p:cNvPicPr>
          <p:nvPr/>
        </p:nvPicPr>
        <p:blipFill>
          <a:blip r:embed="rId10"/>
          <a:stretch>
            <a:fillRect/>
          </a:stretch>
        </p:blipFill>
        <p:spPr>
          <a:xfrm>
            <a:off x="15595336" y="11119504"/>
            <a:ext cx="317501" cy="241301"/>
          </a:xfrm>
          <a:prstGeom prst="rect">
            <a:avLst/>
          </a:prstGeom>
          <a:ln w="12700">
            <a:miter lim="400000"/>
          </a:ln>
        </p:spPr>
      </p:pic>
      <p:sp>
        <p:nvSpPr>
          <p:cNvPr id="259" name="/2"/>
          <p:cNvSpPr txBox="1"/>
          <p:nvPr/>
        </p:nvSpPr>
        <p:spPr>
          <a:xfrm>
            <a:off x="12770459" y="9757155"/>
            <a:ext cx="340107" cy="399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260" name="Image" descr="Image"/>
          <p:cNvPicPr>
            <a:picLocks noChangeAspect="1"/>
          </p:cNvPicPr>
          <p:nvPr/>
        </p:nvPicPr>
        <p:blipFill>
          <a:blip r:embed="rId8"/>
          <a:stretch>
            <a:fillRect/>
          </a:stretch>
        </p:blipFill>
        <p:spPr>
          <a:xfrm>
            <a:off x="12650927" y="6493999"/>
            <a:ext cx="304801" cy="254001"/>
          </a:xfrm>
          <a:prstGeom prst="rect">
            <a:avLst/>
          </a:prstGeom>
          <a:ln w="12700">
            <a:miter lim="400000"/>
          </a:ln>
        </p:spPr>
      </p:pic>
      <p:sp>
        <p:nvSpPr>
          <p:cNvPr id="261" name="/2"/>
          <p:cNvSpPr txBox="1"/>
          <p:nvPr/>
        </p:nvSpPr>
        <p:spPr>
          <a:xfrm>
            <a:off x="12889992" y="6548289"/>
            <a:ext cx="340107" cy="399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262" name="Image" descr="Image"/>
          <p:cNvPicPr>
            <a:picLocks noChangeAspect="1"/>
          </p:cNvPicPr>
          <p:nvPr/>
        </p:nvPicPr>
        <p:blipFill>
          <a:blip r:embed="rId4"/>
          <a:stretch>
            <a:fillRect/>
          </a:stretch>
        </p:blipFill>
        <p:spPr>
          <a:xfrm>
            <a:off x="17595823" y="6980485"/>
            <a:ext cx="304801" cy="254001"/>
          </a:xfrm>
          <a:prstGeom prst="rect">
            <a:avLst/>
          </a:prstGeom>
          <a:ln w="12700">
            <a:miter lim="400000"/>
          </a:ln>
        </p:spPr>
      </p:pic>
      <p:pic>
        <p:nvPicPr>
          <p:cNvPr id="263" name="Image" descr="Image"/>
          <p:cNvPicPr>
            <a:picLocks noChangeAspect="1"/>
          </p:cNvPicPr>
          <p:nvPr/>
        </p:nvPicPr>
        <p:blipFill>
          <a:blip r:embed="rId5"/>
          <a:stretch>
            <a:fillRect/>
          </a:stretch>
        </p:blipFill>
        <p:spPr>
          <a:xfrm>
            <a:off x="17749248" y="8041282"/>
            <a:ext cx="317501" cy="241301"/>
          </a:xfrm>
          <a:prstGeom prst="rect">
            <a:avLst/>
          </a:prstGeom>
          <a:ln w="12700">
            <a:miter lim="400000"/>
          </a:ln>
        </p:spPr>
      </p:pic>
      <p:pic>
        <p:nvPicPr>
          <p:cNvPr id="264" name="Image" descr="Image"/>
          <p:cNvPicPr>
            <a:picLocks noChangeAspect="1"/>
          </p:cNvPicPr>
          <p:nvPr/>
        </p:nvPicPr>
        <p:blipFill>
          <a:blip r:embed="rId6"/>
          <a:stretch>
            <a:fillRect/>
          </a:stretch>
        </p:blipFill>
        <p:spPr>
          <a:xfrm>
            <a:off x="14998210" y="7602320"/>
            <a:ext cx="304801" cy="254001"/>
          </a:xfrm>
          <a:prstGeom prst="rect">
            <a:avLst/>
          </a:prstGeom>
          <a:ln w="12700">
            <a:miter lim="400000"/>
          </a:ln>
        </p:spPr>
      </p:pic>
      <p:pic>
        <p:nvPicPr>
          <p:cNvPr id="265" name="Image" descr="Image"/>
          <p:cNvPicPr>
            <a:picLocks noChangeAspect="1"/>
          </p:cNvPicPr>
          <p:nvPr/>
        </p:nvPicPr>
        <p:blipFill>
          <a:blip r:embed="rId7"/>
          <a:stretch>
            <a:fillRect/>
          </a:stretch>
        </p:blipFill>
        <p:spPr>
          <a:xfrm>
            <a:off x="14865918" y="5839229"/>
            <a:ext cx="317501" cy="254001"/>
          </a:xfrm>
          <a:prstGeom prst="rect">
            <a:avLst/>
          </a:prstGeom>
          <a:ln w="12700">
            <a:miter lim="400000"/>
          </a:ln>
        </p:spPr>
      </p:pic>
      <p:sp>
        <p:nvSpPr>
          <p:cNvPr id="266" name="Line"/>
          <p:cNvSpPr/>
          <p:nvPr/>
        </p:nvSpPr>
        <p:spPr>
          <a:xfrm>
            <a:off x="11828171" y="8682804"/>
            <a:ext cx="364644" cy="1"/>
          </a:xfrm>
          <a:prstGeom prst="line">
            <a:avLst/>
          </a:prstGeom>
          <a:ln w="25400">
            <a:solidFill>
              <a:srgbClr val="000000"/>
            </a:solidFill>
            <a:miter lim="400000"/>
          </a:ln>
        </p:spPr>
        <p:txBody>
          <a:bodyPr lIns="50800" tIns="50800" rIns="50800" bIns="50800" anchor="ctr"/>
          <a:lstStyle/>
          <a:p>
            <a:endParaRPr/>
          </a:p>
        </p:txBody>
      </p:sp>
      <p:pic>
        <p:nvPicPr>
          <p:cNvPr id="267" name="Image" descr="Image"/>
          <p:cNvPicPr>
            <a:picLocks noChangeAspect="1"/>
          </p:cNvPicPr>
          <p:nvPr/>
        </p:nvPicPr>
        <p:blipFill>
          <a:blip r:embed="rId11"/>
          <a:stretch>
            <a:fillRect/>
          </a:stretch>
        </p:blipFill>
        <p:spPr>
          <a:xfrm>
            <a:off x="8591814" y="5445097"/>
            <a:ext cx="1765301" cy="317501"/>
          </a:xfrm>
          <a:prstGeom prst="rect">
            <a:avLst/>
          </a:prstGeom>
          <a:ln w="12700">
            <a:miter lim="400000"/>
          </a:ln>
        </p:spPr>
      </p:pic>
      <p:sp>
        <p:nvSpPr>
          <p:cNvPr id="268"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269" name="unrooted_tree2_nowRooted.png" descr="unrooted_tree2_nowRooted.png"/>
          <p:cNvPicPr>
            <a:picLocks noChangeAspect="1"/>
          </p:cNvPicPr>
          <p:nvPr/>
        </p:nvPicPr>
        <p:blipFill>
          <a:blip r:embed="rId12"/>
          <a:stretch>
            <a:fillRect/>
          </a:stretch>
        </p:blipFill>
        <p:spPr>
          <a:xfrm>
            <a:off x="12090136" y="6155266"/>
            <a:ext cx="7327901" cy="4724401"/>
          </a:xfrm>
          <a:prstGeom prst="rect">
            <a:avLst/>
          </a:prstGeom>
          <a:ln w="12700">
            <a:miter lim="400000"/>
          </a:ln>
        </p:spPr>
      </p:pic>
      <p:sp>
        <p:nvSpPr>
          <p:cNvPr id="270" name="The curse of figtree"/>
          <p:cNvSpPr txBox="1"/>
          <p:nvPr/>
        </p:nvSpPr>
        <p:spPr>
          <a:xfrm>
            <a:off x="10307669" y="11577135"/>
            <a:ext cx="4445995" cy="130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latin typeface="Zapfino"/>
                <a:ea typeface="Zapfino"/>
                <a:cs typeface="Zapfino"/>
                <a:sym typeface="Zapfino"/>
              </a:defRPr>
            </a:lvl1pPr>
          </a:lstStyle>
          <a:p>
            <a:r>
              <a:t>The curse of figtree</a:t>
            </a:r>
          </a:p>
        </p:txBody>
      </p:sp>
      <p:sp>
        <p:nvSpPr>
          <p:cNvPr id="271" name="what is divergence-time estima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what is divergence-time estimation?</a:t>
            </a:r>
          </a:p>
        </p:txBody>
      </p:sp>
      <p:sp>
        <p:nvSpPr>
          <p:cNvPr id="272" name="Phylograms versus chronogram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Phylograms versus chronograms</a:t>
            </a:r>
          </a:p>
        </p:txBody>
      </p:sp>
      <p:sp>
        <p:nvSpPr>
          <p:cNvPr id="273" name="Oval"/>
          <p:cNvSpPr/>
          <p:nvPr/>
        </p:nvSpPr>
        <p:spPr>
          <a:xfrm>
            <a:off x="11557000" y="8135439"/>
            <a:ext cx="943643" cy="1182366"/>
          </a:xfrm>
          <a:prstGeom prst="ellipse">
            <a:avLst/>
          </a:prstGeom>
          <a:ln w="25400">
            <a:solidFill>
              <a:schemeClr val="accent3">
                <a:hueOff val="362282"/>
                <a:satOff val="31803"/>
                <a:lumOff val="-18242"/>
              </a:schemeClr>
            </a:solidFill>
            <a:miter lim="400000"/>
          </a:ln>
        </p:spPr>
        <p:txBody>
          <a:bodyPr lIns="0" tIns="0" rIns="0" bIns="0" anchor="ctr"/>
          <a:lstStyle/>
          <a:p>
            <a:pPr algn="ctr">
              <a:defRPr sz="3200">
                <a:solidFill>
                  <a:srgbClr val="FFFFFF"/>
                </a:solidFill>
              </a:defRPr>
            </a:pPr>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7" name="Group"/>
          <p:cNvGrpSpPr/>
          <p:nvPr/>
        </p:nvGrpSpPr>
        <p:grpSpPr>
          <a:xfrm>
            <a:off x="0" y="1692"/>
            <a:ext cx="24384000" cy="2691264"/>
            <a:chOff x="0" y="0"/>
            <a:chExt cx="24384000" cy="2691263"/>
          </a:xfrm>
        </p:grpSpPr>
        <p:pic>
          <p:nvPicPr>
            <p:cNvPr id="275"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27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278" name="In a “standard” phylogenetic analysis, the tree is a phylogram: the branches are measured in expected number of substitutions per site (denoted v)."/>
          <p:cNvSpPr txBox="1"/>
          <p:nvPr/>
        </p:nvSpPr>
        <p:spPr>
          <a:xfrm>
            <a:off x="1498663" y="3122372"/>
            <a:ext cx="21386674" cy="1209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In a “standard” phylogenetic analysis, the tree is a </a:t>
            </a:r>
            <a:r>
              <a:rPr b="1" i="1">
                <a:latin typeface="Helvetica Neue"/>
                <a:ea typeface="Helvetica Neue"/>
                <a:cs typeface="Helvetica Neue"/>
                <a:sym typeface="Helvetica Neue"/>
              </a:rPr>
              <a:t>phylogram</a:t>
            </a:r>
            <a:r>
              <a:t>: the branches are measured in expected number of substitutions per site (denoted </a:t>
            </a:r>
            <a:r>
              <a:rPr i="1">
                <a:latin typeface="Times New Roman"/>
                <a:ea typeface="Times New Roman"/>
                <a:cs typeface="Times New Roman"/>
                <a:sym typeface="Times New Roman"/>
              </a:rPr>
              <a:t>v</a:t>
            </a:r>
            <a:r>
              <a:t>).</a:t>
            </a:r>
          </a:p>
        </p:txBody>
      </p:sp>
      <p:pic>
        <p:nvPicPr>
          <p:cNvPr id="279" name="phylogram.pdf" descr="phylogram.pdf"/>
          <p:cNvPicPr>
            <a:picLocks noChangeAspect="1"/>
          </p:cNvPicPr>
          <p:nvPr/>
        </p:nvPicPr>
        <p:blipFill>
          <a:blip r:embed="rId3"/>
          <a:stretch>
            <a:fillRect/>
          </a:stretch>
        </p:blipFill>
        <p:spPr>
          <a:xfrm rot="16200000">
            <a:off x="2743200" y="5317066"/>
            <a:ext cx="6400800" cy="6400801"/>
          </a:xfrm>
          <a:prstGeom prst="rect">
            <a:avLst/>
          </a:prstGeom>
          <a:ln w="12700">
            <a:miter lim="400000"/>
          </a:ln>
        </p:spPr>
      </p:pic>
      <p:sp>
        <p:nvSpPr>
          <p:cNvPr id="280" name="C"/>
          <p:cNvSpPr txBox="1"/>
          <p:nvPr/>
        </p:nvSpPr>
        <p:spPr>
          <a:xfrm>
            <a:off x="3507857" y="9314732"/>
            <a:ext cx="364644"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81" name="A"/>
          <p:cNvSpPr txBox="1"/>
          <p:nvPr/>
        </p:nvSpPr>
        <p:spPr>
          <a:xfrm>
            <a:off x="2644257" y="7151499"/>
            <a:ext cx="338329"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82" name="B"/>
          <p:cNvSpPr txBox="1"/>
          <p:nvPr/>
        </p:nvSpPr>
        <p:spPr>
          <a:xfrm>
            <a:off x="5649924" y="5525898"/>
            <a:ext cx="3514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83" name="D"/>
          <p:cNvSpPr txBox="1"/>
          <p:nvPr/>
        </p:nvSpPr>
        <p:spPr>
          <a:xfrm>
            <a:off x="9104324" y="7151499"/>
            <a:ext cx="3578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84" name="E"/>
          <p:cNvSpPr txBox="1"/>
          <p:nvPr/>
        </p:nvSpPr>
        <p:spPr>
          <a:xfrm>
            <a:off x="9104324" y="10758299"/>
            <a:ext cx="318416"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85" name="Image" descr="Image"/>
          <p:cNvPicPr>
            <a:picLocks noChangeAspect="1"/>
          </p:cNvPicPr>
          <p:nvPr/>
        </p:nvPicPr>
        <p:blipFill>
          <a:blip r:embed="rId4"/>
          <a:stretch>
            <a:fillRect/>
          </a:stretch>
        </p:blipFill>
        <p:spPr>
          <a:xfrm>
            <a:off x="3756487" y="8547034"/>
            <a:ext cx="304801" cy="254001"/>
          </a:xfrm>
          <a:prstGeom prst="rect">
            <a:avLst/>
          </a:prstGeom>
          <a:ln w="12700">
            <a:miter lim="400000"/>
          </a:ln>
        </p:spPr>
      </p:pic>
      <p:pic>
        <p:nvPicPr>
          <p:cNvPr id="286" name="Image" descr="Image"/>
          <p:cNvPicPr>
            <a:picLocks noChangeAspect="1"/>
          </p:cNvPicPr>
          <p:nvPr/>
        </p:nvPicPr>
        <p:blipFill>
          <a:blip r:embed="rId5"/>
          <a:stretch>
            <a:fillRect/>
          </a:stretch>
        </p:blipFill>
        <p:spPr>
          <a:xfrm>
            <a:off x="3750137" y="7356071"/>
            <a:ext cx="317501" cy="241301"/>
          </a:xfrm>
          <a:prstGeom prst="rect">
            <a:avLst/>
          </a:prstGeom>
          <a:ln w="12700">
            <a:miter lim="400000"/>
          </a:ln>
        </p:spPr>
      </p:pic>
      <p:pic>
        <p:nvPicPr>
          <p:cNvPr id="287" name="Image" descr="Image"/>
          <p:cNvPicPr>
            <a:picLocks noChangeAspect="1"/>
          </p:cNvPicPr>
          <p:nvPr/>
        </p:nvPicPr>
        <p:blipFill>
          <a:blip r:embed="rId6"/>
          <a:stretch>
            <a:fillRect/>
          </a:stretch>
        </p:blipFill>
        <p:spPr>
          <a:xfrm>
            <a:off x="4901141" y="7531166"/>
            <a:ext cx="304801" cy="254001"/>
          </a:xfrm>
          <a:prstGeom prst="rect">
            <a:avLst/>
          </a:prstGeom>
          <a:ln w="12700">
            <a:miter lim="400000"/>
          </a:ln>
        </p:spPr>
      </p:pic>
      <p:pic>
        <p:nvPicPr>
          <p:cNvPr id="288" name="Image" descr="Image"/>
          <p:cNvPicPr>
            <a:picLocks noChangeAspect="1"/>
          </p:cNvPicPr>
          <p:nvPr/>
        </p:nvPicPr>
        <p:blipFill>
          <a:blip r:embed="rId7"/>
          <a:stretch>
            <a:fillRect/>
          </a:stretch>
        </p:blipFill>
        <p:spPr>
          <a:xfrm>
            <a:off x="5784850" y="6815666"/>
            <a:ext cx="317500" cy="254001"/>
          </a:xfrm>
          <a:prstGeom prst="rect">
            <a:avLst/>
          </a:prstGeom>
          <a:ln w="12700">
            <a:miter lim="400000"/>
          </a:ln>
        </p:spPr>
      </p:pic>
      <p:pic>
        <p:nvPicPr>
          <p:cNvPr id="289" name="Image" descr="Image"/>
          <p:cNvPicPr>
            <a:picLocks noChangeAspect="1"/>
          </p:cNvPicPr>
          <p:nvPr/>
        </p:nvPicPr>
        <p:blipFill>
          <a:blip r:embed="rId8"/>
          <a:stretch>
            <a:fillRect/>
          </a:stretch>
        </p:blipFill>
        <p:spPr>
          <a:xfrm>
            <a:off x="6003594" y="8034932"/>
            <a:ext cx="304801" cy="254001"/>
          </a:xfrm>
          <a:prstGeom prst="rect">
            <a:avLst/>
          </a:prstGeom>
          <a:ln w="12700">
            <a:miter lim="400000"/>
          </a:ln>
        </p:spPr>
      </p:pic>
      <p:pic>
        <p:nvPicPr>
          <p:cNvPr id="290" name="Image" descr="Image"/>
          <p:cNvPicPr>
            <a:picLocks noChangeAspect="1"/>
          </p:cNvPicPr>
          <p:nvPr/>
        </p:nvPicPr>
        <p:blipFill>
          <a:blip r:embed="rId9"/>
          <a:stretch>
            <a:fillRect/>
          </a:stretch>
        </p:blipFill>
        <p:spPr>
          <a:xfrm>
            <a:off x="7606188" y="7444382"/>
            <a:ext cx="317501" cy="254001"/>
          </a:xfrm>
          <a:prstGeom prst="rect">
            <a:avLst/>
          </a:prstGeom>
          <a:ln w="12700">
            <a:miter lim="400000"/>
          </a:ln>
        </p:spPr>
      </p:pic>
      <p:pic>
        <p:nvPicPr>
          <p:cNvPr id="291" name="Image" descr="Image"/>
          <p:cNvPicPr>
            <a:picLocks noChangeAspect="1"/>
          </p:cNvPicPr>
          <p:nvPr/>
        </p:nvPicPr>
        <p:blipFill>
          <a:blip r:embed="rId10"/>
          <a:stretch>
            <a:fillRect/>
          </a:stretch>
        </p:blipFill>
        <p:spPr>
          <a:xfrm>
            <a:off x="7933002" y="9316104"/>
            <a:ext cx="317501" cy="241301"/>
          </a:xfrm>
          <a:prstGeom prst="rect">
            <a:avLst/>
          </a:prstGeom>
          <a:ln w="12700">
            <a:miter lim="400000"/>
          </a:ln>
        </p:spPr>
      </p:pic>
      <p:sp>
        <p:nvSpPr>
          <p:cNvPr id="292" name="A"/>
          <p:cNvSpPr txBox="1"/>
          <p:nvPr/>
        </p:nvSpPr>
        <p:spPr>
          <a:xfrm>
            <a:off x="19594524" y="8255745"/>
            <a:ext cx="338329"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293" name="C"/>
          <p:cNvSpPr txBox="1"/>
          <p:nvPr/>
        </p:nvSpPr>
        <p:spPr>
          <a:xfrm>
            <a:off x="19010324" y="7151499"/>
            <a:ext cx="364644"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294" name="B"/>
          <p:cNvSpPr txBox="1"/>
          <p:nvPr/>
        </p:nvSpPr>
        <p:spPr>
          <a:xfrm>
            <a:off x="16207858" y="5962930"/>
            <a:ext cx="351486"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295" name="D"/>
          <p:cNvSpPr txBox="1"/>
          <p:nvPr/>
        </p:nvSpPr>
        <p:spPr>
          <a:xfrm>
            <a:off x="16737024" y="9399399"/>
            <a:ext cx="3578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296" name="E"/>
          <p:cNvSpPr txBox="1"/>
          <p:nvPr/>
        </p:nvSpPr>
        <p:spPr>
          <a:xfrm>
            <a:off x="17799591" y="10580499"/>
            <a:ext cx="318415"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297" name="Image" descr="Image"/>
          <p:cNvPicPr>
            <a:picLocks noChangeAspect="1"/>
          </p:cNvPicPr>
          <p:nvPr/>
        </p:nvPicPr>
        <p:blipFill>
          <a:blip r:embed="rId8"/>
          <a:stretch>
            <a:fillRect/>
          </a:stretch>
        </p:blipFill>
        <p:spPr>
          <a:xfrm>
            <a:off x="12531394" y="9702865"/>
            <a:ext cx="304801" cy="254001"/>
          </a:xfrm>
          <a:prstGeom prst="rect">
            <a:avLst/>
          </a:prstGeom>
          <a:ln w="12700">
            <a:miter lim="400000"/>
          </a:ln>
        </p:spPr>
      </p:pic>
      <p:pic>
        <p:nvPicPr>
          <p:cNvPr id="298" name="Image" descr="Image"/>
          <p:cNvPicPr>
            <a:picLocks noChangeAspect="1"/>
          </p:cNvPicPr>
          <p:nvPr/>
        </p:nvPicPr>
        <p:blipFill>
          <a:blip r:embed="rId9"/>
          <a:stretch>
            <a:fillRect/>
          </a:stretch>
        </p:blipFill>
        <p:spPr>
          <a:xfrm>
            <a:off x="15268522" y="9247782"/>
            <a:ext cx="317501" cy="254001"/>
          </a:xfrm>
          <a:prstGeom prst="rect">
            <a:avLst/>
          </a:prstGeom>
          <a:ln w="12700">
            <a:miter lim="400000"/>
          </a:ln>
        </p:spPr>
      </p:pic>
      <p:pic>
        <p:nvPicPr>
          <p:cNvPr id="299" name="Image" descr="Image"/>
          <p:cNvPicPr>
            <a:picLocks noChangeAspect="1"/>
          </p:cNvPicPr>
          <p:nvPr/>
        </p:nvPicPr>
        <p:blipFill>
          <a:blip r:embed="rId10"/>
          <a:stretch>
            <a:fillRect/>
          </a:stretch>
        </p:blipFill>
        <p:spPr>
          <a:xfrm>
            <a:off x="15595336" y="11119504"/>
            <a:ext cx="317501" cy="241301"/>
          </a:xfrm>
          <a:prstGeom prst="rect">
            <a:avLst/>
          </a:prstGeom>
          <a:ln w="12700">
            <a:miter lim="400000"/>
          </a:ln>
        </p:spPr>
      </p:pic>
      <p:sp>
        <p:nvSpPr>
          <p:cNvPr id="300" name="/2"/>
          <p:cNvSpPr txBox="1"/>
          <p:nvPr/>
        </p:nvSpPr>
        <p:spPr>
          <a:xfrm>
            <a:off x="12770459" y="9757155"/>
            <a:ext cx="340107" cy="399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01" name="Image" descr="Image"/>
          <p:cNvPicPr>
            <a:picLocks noChangeAspect="1"/>
          </p:cNvPicPr>
          <p:nvPr/>
        </p:nvPicPr>
        <p:blipFill>
          <a:blip r:embed="rId8"/>
          <a:stretch>
            <a:fillRect/>
          </a:stretch>
        </p:blipFill>
        <p:spPr>
          <a:xfrm>
            <a:off x="12650927" y="6493999"/>
            <a:ext cx="304801" cy="254001"/>
          </a:xfrm>
          <a:prstGeom prst="rect">
            <a:avLst/>
          </a:prstGeom>
          <a:ln w="12700">
            <a:miter lim="400000"/>
          </a:ln>
        </p:spPr>
      </p:pic>
      <p:sp>
        <p:nvSpPr>
          <p:cNvPr id="302" name="/2"/>
          <p:cNvSpPr txBox="1"/>
          <p:nvPr/>
        </p:nvSpPr>
        <p:spPr>
          <a:xfrm>
            <a:off x="12889992" y="6548289"/>
            <a:ext cx="340107" cy="399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03" name="Image" descr="Image"/>
          <p:cNvPicPr>
            <a:picLocks noChangeAspect="1"/>
          </p:cNvPicPr>
          <p:nvPr/>
        </p:nvPicPr>
        <p:blipFill>
          <a:blip r:embed="rId4"/>
          <a:stretch>
            <a:fillRect/>
          </a:stretch>
        </p:blipFill>
        <p:spPr>
          <a:xfrm>
            <a:off x="17595823" y="6980485"/>
            <a:ext cx="304801" cy="254001"/>
          </a:xfrm>
          <a:prstGeom prst="rect">
            <a:avLst/>
          </a:prstGeom>
          <a:ln w="12700">
            <a:miter lim="400000"/>
          </a:ln>
        </p:spPr>
      </p:pic>
      <p:pic>
        <p:nvPicPr>
          <p:cNvPr id="304" name="Image" descr="Image"/>
          <p:cNvPicPr>
            <a:picLocks noChangeAspect="1"/>
          </p:cNvPicPr>
          <p:nvPr/>
        </p:nvPicPr>
        <p:blipFill>
          <a:blip r:embed="rId5"/>
          <a:stretch>
            <a:fillRect/>
          </a:stretch>
        </p:blipFill>
        <p:spPr>
          <a:xfrm>
            <a:off x="17749248" y="8041282"/>
            <a:ext cx="317501" cy="241301"/>
          </a:xfrm>
          <a:prstGeom prst="rect">
            <a:avLst/>
          </a:prstGeom>
          <a:ln w="12700">
            <a:miter lim="400000"/>
          </a:ln>
        </p:spPr>
      </p:pic>
      <p:pic>
        <p:nvPicPr>
          <p:cNvPr id="305" name="Image" descr="Image"/>
          <p:cNvPicPr>
            <a:picLocks noChangeAspect="1"/>
          </p:cNvPicPr>
          <p:nvPr/>
        </p:nvPicPr>
        <p:blipFill>
          <a:blip r:embed="rId6"/>
          <a:stretch>
            <a:fillRect/>
          </a:stretch>
        </p:blipFill>
        <p:spPr>
          <a:xfrm>
            <a:off x="14998210" y="7602320"/>
            <a:ext cx="304801" cy="254001"/>
          </a:xfrm>
          <a:prstGeom prst="rect">
            <a:avLst/>
          </a:prstGeom>
          <a:ln w="12700">
            <a:miter lim="400000"/>
          </a:ln>
        </p:spPr>
      </p:pic>
      <p:pic>
        <p:nvPicPr>
          <p:cNvPr id="306" name="Image" descr="Image"/>
          <p:cNvPicPr>
            <a:picLocks noChangeAspect="1"/>
          </p:cNvPicPr>
          <p:nvPr/>
        </p:nvPicPr>
        <p:blipFill>
          <a:blip r:embed="rId7"/>
          <a:stretch>
            <a:fillRect/>
          </a:stretch>
        </p:blipFill>
        <p:spPr>
          <a:xfrm>
            <a:off x="14865918" y="5839229"/>
            <a:ext cx="317501" cy="254001"/>
          </a:xfrm>
          <a:prstGeom prst="rect">
            <a:avLst/>
          </a:prstGeom>
          <a:ln w="12700">
            <a:miter lim="400000"/>
          </a:ln>
        </p:spPr>
      </p:pic>
      <p:sp>
        <p:nvSpPr>
          <p:cNvPr id="307" name="Line"/>
          <p:cNvSpPr/>
          <p:nvPr/>
        </p:nvSpPr>
        <p:spPr>
          <a:xfrm>
            <a:off x="11828171" y="8682804"/>
            <a:ext cx="364644" cy="1"/>
          </a:xfrm>
          <a:prstGeom prst="line">
            <a:avLst/>
          </a:prstGeom>
          <a:ln w="25400">
            <a:solidFill>
              <a:srgbClr val="000000"/>
            </a:solidFill>
            <a:miter lim="400000"/>
          </a:ln>
        </p:spPr>
        <p:txBody>
          <a:bodyPr lIns="50800" tIns="50800" rIns="50800" bIns="50800" anchor="ctr"/>
          <a:lstStyle/>
          <a:p>
            <a:endParaRPr/>
          </a:p>
        </p:txBody>
      </p:sp>
      <p:pic>
        <p:nvPicPr>
          <p:cNvPr id="308" name="Image" descr="Image"/>
          <p:cNvPicPr>
            <a:picLocks noChangeAspect="1"/>
          </p:cNvPicPr>
          <p:nvPr/>
        </p:nvPicPr>
        <p:blipFill>
          <a:blip r:embed="rId11"/>
          <a:stretch>
            <a:fillRect/>
          </a:stretch>
        </p:blipFill>
        <p:spPr>
          <a:xfrm>
            <a:off x="8591814" y="5445097"/>
            <a:ext cx="1765301" cy="317501"/>
          </a:xfrm>
          <a:prstGeom prst="rect">
            <a:avLst/>
          </a:prstGeom>
          <a:ln w="12700">
            <a:miter lim="400000"/>
          </a:ln>
        </p:spPr>
      </p:pic>
      <p:sp>
        <p:nvSpPr>
          <p:cNvPr id="309"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310" name="unrooted_tree2_nowRooted.png" descr="unrooted_tree2_nowRooted.png"/>
          <p:cNvPicPr>
            <a:picLocks noChangeAspect="1"/>
          </p:cNvPicPr>
          <p:nvPr/>
        </p:nvPicPr>
        <p:blipFill>
          <a:blip r:embed="rId12"/>
          <a:stretch>
            <a:fillRect/>
          </a:stretch>
        </p:blipFill>
        <p:spPr>
          <a:xfrm>
            <a:off x="12090136" y="6155266"/>
            <a:ext cx="7327901" cy="4724401"/>
          </a:xfrm>
          <a:prstGeom prst="rect">
            <a:avLst/>
          </a:prstGeom>
          <a:ln w="12700">
            <a:miter lim="400000"/>
          </a:ln>
        </p:spPr>
      </p:pic>
      <p:sp>
        <p:nvSpPr>
          <p:cNvPr id="311" name="Dingbat X"/>
          <p:cNvSpPr/>
          <p:nvPr/>
        </p:nvSpPr>
        <p:spPr>
          <a:xfrm>
            <a:off x="11450706" y="7999665"/>
            <a:ext cx="1156230" cy="136628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0" tIns="0" rIns="0" bIns="0" anchor="ctr"/>
          <a:lstStyle/>
          <a:p>
            <a:pPr algn="ctr">
              <a:defRPr sz="3200">
                <a:solidFill>
                  <a:srgbClr val="FFFFFF"/>
                </a:solidFill>
              </a:defRPr>
            </a:pPr>
            <a:endParaRPr/>
          </a:p>
        </p:txBody>
      </p:sp>
      <p:sp>
        <p:nvSpPr>
          <p:cNvPr id="312" name="what is divergence-time estima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what is divergence-time estimation?</a:t>
            </a:r>
          </a:p>
        </p:txBody>
      </p:sp>
      <p:sp>
        <p:nvSpPr>
          <p:cNvPr id="313" name="Phylograms versus chronogram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Phylograms versus chronograms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 name="Group"/>
          <p:cNvGrpSpPr/>
          <p:nvPr/>
        </p:nvGrpSpPr>
        <p:grpSpPr>
          <a:xfrm>
            <a:off x="0" y="1692"/>
            <a:ext cx="24384000" cy="2691264"/>
            <a:chOff x="0" y="0"/>
            <a:chExt cx="24384000" cy="2691263"/>
          </a:xfrm>
        </p:grpSpPr>
        <p:pic>
          <p:nvPicPr>
            <p:cNvPr id="315"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31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318" name="Because the thing that is estimated—the branch lengths in expected number of substitutions per site, v—is the product of rate and time, molecular data cannot be used to estimate rate and time separately."/>
          <p:cNvSpPr txBox="1"/>
          <p:nvPr/>
        </p:nvSpPr>
        <p:spPr>
          <a:xfrm>
            <a:off x="1498663" y="3122372"/>
            <a:ext cx="21386674" cy="1213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Because the thing that is estimated—the branch lengths in expected number of substitutions per site, </a:t>
            </a:r>
            <a:r>
              <a:rPr i="1">
                <a:latin typeface="Times New Roman"/>
                <a:ea typeface="Times New Roman"/>
                <a:cs typeface="Times New Roman"/>
                <a:sym typeface="Times New Roman"/>
              </a:rPr>
              <a:t>v</a:t>
            </a:r>
            <a:r>
              <a:t>—is the product of rate and time, molecular data cannot be used to estimate rate and time separately.</a:t>
            </a:r>
          </a:p>
        </p:txBody>
      </p:sp>
      <p:pic>
        <p:nvPicPr>
          <p:cNvPr id="319" name="phylogram.pdf" descr="phylogram.pdf"/>
          <p:cNvPicPr>
            <a:picLocks noChangeAspect="1"/>
          </p:cNvPicPr>
          <p:nvPr/>
        </p:nvPicPr>
        <p:blipFill>
          <a:blip r:embed="rId3"/>
          <a:stretch>
            <a:fillRect/>
          </a:stretch>
        </p:blipFill>
        <p:spPr>
          <a:xfrm rot="16200000">
            <a:off x="2743200" y="5317066"/>
            <a:ext cx="6400800" cy="6400801"/>
          </a:xfrm>
          <a:prstGeom prst="rect">
            <a:avLst/>
          </a:prstGeom>
          <a:ln w="12700">
            <a:miter lim="400000"/>
          </a:ln>
        </p:spPr>
      </p:pic>
      <p:sp>
        <p:nvSpPr>
          <p:cNvPr id="320" name="C"/>
          <p:cNvSpPr txBox="1"/>
          <p:nvPr/>
        </p:nvSpPr>
        <p:spPr>
          <a:xfrm>
            <a:off x="3507857" y="9314732"/>
            <a:ext cx="364644"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321" name="A"/>
          <p:cNvSpPr txBox="1"/>
          <p:nvPr/>
        </p:nvSpPr>
        <p:spPr>
          <a:xfrm>
            <a:off x="2644257" y="7151499"/>
            <a:ext cx="338329"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322" name="B"/>
          <p:cNvSpPr txBox="1"/>
          <p:nvPr/>
        </p:nvSpPr>
        <p:spPr>
          <a:xfrm>
            <a:off x="5649924" y="5525898"/>
            <a:ext cx="3514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323" name="D"/>
          <p:cNvSpPr txBox="1"/>
          <p:nvPr/>
        </p:nvSpPr>
        <p:spPr>
          <a:xfrm>
            <a:off x="9104324" y="7151499"/>
            <a:ext cx="3578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324" name="E"/>
          <p:cNvSpPr txBox="1"/>
          <p:nvPr/>
        </p:nvSpPr>
        <p:spPr>
          <a:xfrm>
            <a:off x="9104324" y="10758299"/>
            <a:ext cx="318416"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325" name="Image" descr="Image"/>
          <p:cNvPicPr>
            <a:picLocks noChangeAspect="1"/>
          </p:cNvPicPr>
          <p:nvPr/>
        </p:nvPicPr>
        <p:blipFill>
          <a:blip r:embed="rId4"/>
          <a:stretch>
            <a:fillRect/>
          </a:stretch>
        </p:blipFill>
        <p:spPr>
          <a:xfrm>
            <a:off x="3756487" y="8547034"/>
            <a:ext cx="304801" cy="254001"/>
          </a:xfrm>
          <a:prstGeom prst="rect">
            <a:avLst/>
          </a:prstGeom>
          <a:ln w="12700">
            <a:miter lim="400000"/>
          </a:ln>
        </p:spPr>
      </p:pic>
      <p:pic>
        <p:nvPicPr>
          <p:cNvPr id="326" name="Image" descr="Image"/>
          <p:cNvPicPr>
            <a:picLocks noChangeAspect="1"/>
          </p:cNvPicPr>
          <p:nvPr/>
        </p:nvPicPr>
        <p:blipFill>
          <a:blip r:embed="rId5"/>
          <a:stretch>
            <a:fillRect/>
          </a:stretch>
        </p:blipFill>
        <p:spPr>
          <a:xfrm>
            <a:off x="3750137" y="7356071"/>
            <a:ext cx="317501" cy="241301"/>
          </a:xfrm>
          <a:prstGeom prst="rect">
            <a:avLst/>
          </a:prstGeom>
          <a:ln w="12700">
            <a:miter lim="400000"/>
          </a:ln>
        </p:spPr>
      </p:pic>
      <p:pic>
        <p:nvPicPr>
          <p:cNvPr id="327" name="Image" descr="Image"/>
          <p:cNvPicPr>
            <a:picLocks noChangeAspect="1"/>
          </p:cNvPicPr>
          <p:nvPr/>
        </p:nvPicPr>
        <p:blipFill>
          <a:blip r:embed="rId6"/>
          <a:stretch>
            <a:fillRect/>
          </a:stretch>
        </p:blipFill>
        <p:spPr>
          <a:xfrm>
            <a:off x="4901141" y="7531166"/>
            <a:ext cx="304801" cy="254001"/>
          </a:xfrm>
          <a:prstGeom prst="rect">
            <a:avLst/>
          </a:prstGeom>
          <a:ln w="12700">
            <a:miter lim="400000"/>
          </a:ln>
        </p:spPr>
      </p:pic>
      <p:pic>
        <p:nvPicPr>
          <p:cNvPr id="328" name="Image" descr="Image"/>
          <p:cNvPicPr>
            <a:picLocks noChangeAspect="1"/>
          </p:cNvPicPr>
          <p:nvPr/>
        </p:nvPicPr>
        <p:blipFill>
          <a:blip r:embed="rId7"/>
          <a:stretch>
            <a:fillRect/>
          </a:stretch>
        </p:blipFill>
        <p:spPr>
          <a:xfrm>
            <a:off x="5784850" y="6815666"/>
            <a:ext cx="317500" cy="254001"/>
          </a:xfrm>
          <a:prstGeom prst="rect">
            <a:avLst/>
          </a:prstGeom>
          <a:ln w="12700">
            <a:miter lim="400000"/>
          </a:ln>
        </p:spPr>
      </p:pic>
      <p:pic>
        <p:nvPicPr>
          <p:cNvPr id="329" name="Image" descr="Image"/>
          <p:cNvPicPr>
            <a:picLocks noChangeAspect="1"/>
          </p:cNvPicPr>
          <p:nvPr/>
        </p:nvPicPr>
        <p:blipFill>
          <a:blip r:embed="rId8"/>
          <a:stretch>
            <a:fillRect/>
          </a:stretch>
        </p:blipFill>
        <p:spPr>
          <a:xfrm>
            <a:off x="6003594" y="8034932"/>
            <a:ext cx="304801" cy="254001"/>
          </a:xfrm>
          <a:prstGeom prst="rect">
            <a:avLst/>
          </a:prstGeom>
          <a:ln w="12700">
            <a:miter lim="400000"/>
          </a:ln>
        </p:spPr>
      </p:pic>
      <p:pic>
        <p:nvPicPr>
          <p:cNvPr id="330" name="Image" descr="Image"/>
          <p:cNvPicPr>
            <a:picLocks noChangeAspect="1"/>
          </p:cNvPicPr>
          <p:nvPr/>
        </p:nvPicPr>
        <p:blipFill>
          <a:blip r:embed="rId9"/>
          <a:stretch>
            <a:fillRect/>
          </a:stretch>
        </p:blipFill>
        <p:spPr>
          <a:xfrm>
            <a:off x="7606188" y="7444382"/>
            <a:ext cx="317501" cy="254001"/>
          </a:xfrm>
          <a:prstGeom prst="rect">
            <a:avLst/>
          </a:prstGeom>
          <a:ln w="12700">
            <a:miter lim="400000"/>
          </a:ln>
        </p:spPr>
      </p:pic>
      <p:pic>
        <p:nvPicPr>
          <p:cNvPr id="331" name="Image" descr="Image"/>
          <p:cNvPicPr>
            <a:picLocks noChangeAspect="1"/>
          </p:cNvPicPr>
          <p:nvPr/>
        </p:nvPicPr>
        <p:blipFill>
          <a:blip r:embed="rId10"/>
          <a:stretch>
            <a:fillRect/>
          </a:stretch>
        </p:blipFill>
        <p:spPr>
          <a:xfrm>
            <a:off x="7933002" y="9316104"/>
            <a:ext cx="317501" cy="241301"/>
          </a:xfrm>
          <a:prstGeom prst="rect">
            <a:avLst/>
          </a:prstGeom>
          <a:ln w="12700">
            <a:miter lim="400000"/>
          </a:ln>
        </p:spPr>
      </p:pic>
      <p:pic>
        <p:nvPicPr>
          <p:cNvPr id="332" name="Image" descr="Image"/>
          <p:cNvPicPr>
            <a:picLocks noChangeAspect="1"/>
          </p:cNvPicPr>
          <p:nvPr/>
        </p:nvPicPr>
        <p:blipFill>
          <a:blip r:embed="rId11"/>
          <a:stretch>
            <a:fillRect/>
          </a:stretch>
        </p:blipFill>
        <p:spPr>
          <a:xfrm>
            <a:off x="8591814" y="5445097"/>
            <a:ext cx="1765301" cy="317501"/>
          </a:xfrm>
          <a:prstGeom prst="rect">
            <a:avLst/>
          </a:prstGeom>
          <a:ln w="12700">
            <a:miter lim="400000"/>
          </a:ln>
        </p:spPr>
      </p:pic>
      <p:sp>
        <p:nvSpPr>
          <p:cNvPr id="333"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grpSp>
        <p:nvGrpSpPr>
          <p:cNvPr id="350" name="Group"/>
          <p:cNvGrpSpPr/>
          <p:nvPr/>
        </p:nvGrpSpPr>
        <p:grpSpPr>
          <a:xfrm>
            <a:off x="12090136" y="5839229"/>
            <a:ext cx="7842717" cy="5521576"/>
            <a:chOff x="0" y="0"/>
            <a:chExt cx="7842716" cy="5521574"/>
          </a:xfrm>
        </p:grpSpPr>
        <p:sp>
          <p:nvSpPr>
            <p:cNvPr id="334" name="A"/>
            <p:cNvSpPr txBox="1"/>
            <p:nvPr/>
          </p:nvSpPr>
          <p:spPr>
            <a:xfrm>
              <a:off x="7504388" y="2416516"/>
              <a:ext cx="338329"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A</a:t>
              </a:r>
            </a:p>
          </p:txBody>
        </p:sp>
        <p:sp>
          <p:nvSpPr>
            <p:cNvPr id="335" name="C"/>
            <p:cNvSpPr txBox="1"/>
            <p:nvPr/>
          </p:nvSpPr>
          <p:spPr>
            <a:xfrm>
              <a:off x="6920188" y="1312270"/>
              <a:ext cx="364643"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C</a:t>
              </a:r>
            </a:p>
          </p:txBody>
        </p:sp>
        <p:sp>
          <p:nvSpPr>
            <p:cNvPr id="336" name="B"/>
            <p:cNvSpPr txBox="1"/>
            <p:nvPr/>
          </p:nvSpPr>
          <p:spPr>
            <a:xfrm>
              <a:off x="4117722" y="123701"/>
              <a:ext cx="351486"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B</a:t>
              </a:r>
            </a:p>
          </p:txBody>
        </p:sp>
        <p:sp>
          <p:nvSpPr>
            <p:cNvPr id="337" name="D"/>
            <p:cNvSpPr txBox="1"/>
            <p:nvPr/>
          </p:nvSpPr>
          <p:spPr>
            <a:xfrm>
              <a:off x="4646888" y="3560170"/>
              <a:ext cx="357887"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D</a:t>
              </a:r>
            </a:p>
          </p:txBody>
        </p:sp>
        <p:sp>
          <p:nvSpPr>
            <p:cNvPr id="338" name="E"/>
            <p:cNvSpPr txBox="1"/>
            <p:nvPr/>
          </p:nvSpPr>
          <p:spPr>
            <a:xfrm>
              <a:off x="5709454" y="4741270"/>
              <a:ext cx="318416"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E</a:t>
              </a:r>
            </a:p>
          </p:txBody>
        </p:sp>
        <p:pic>
          <p:nvPicPr>
            <p:cNvPr id="339" name="Image" descr="Image"/>
            <p:cNvPicPr>
              <a:picLocks noChangeAspect="1"/>
            </p:cNvPicPr>
            <p:nvPr/>
          </p:nvPicPr>
          <p:blipFill>
            <a:blip r:embed="rId8"/>
            <a:srcRect/>
            <a:stretch>
              <a:fillRect/>
            </a:stretch>
          </p:blipFill>
          <p:spPr>
            <a:xfrm>
              <a:off x="441257" y="3863636"/>
              <a:ext cx="304801" cy="254001"/>
            </a:xfrm>
            <a:prstGeom prst="rect">
              <a:avLst/>
            </a:prstGeom>
            <a:ln w="12700" cap="flat">
              <a:noFill/>
              <a:miter lim="400000"/>
            </a:ln>
            <a:effectLst/>
          </p:spPr>
        </p:pic>
        <p:pic>
          <p:nvPicPr>
            <p:cNvPr id="340" name="Image" descr="Image"/>
            <p:cNvPicPr>
              <a:picLocks noChangeAspect="1"/>
            </p:cNvPicPr>
            <p:nvPr/>
          </p:nvPicPr>
          <p:blipFill>
            <a:blip r:embed="rId9"/>
            <a:stretch>
              <a:fillRect/>
            </a:stretch>
          </p:blipFill>
          <p:spPr>
            <a:xfrm>
              <a:off x="3178385" y="3408553"/>
              <a:ext cx="317501" cy="254001"/>
            </a:xfrm>
            <a:prstGeom prst="rect">
              <a:avLst/>
            </a:prstGeom>
            <a:ln w="12700" cap="flat">
              <a:noFill/>
              <a:miter lim="400000"/>
            </a:ln>
            <a:effectLst/>
          </p:spPr>
        </p:pic>
        <p:pic>
          <p:nvPicPr>
            <p:cNvPr id="341" name="Image" descr="Image"/>
            <p:cNvPicPr>
              <a:picLocks noChangeAspect="1"/>
            </p:cNvPicPr>
            <p:nvPr/>
          </p:nvPicPr>
          <p:blipFill>
            <a:blip r:embed="rId10"/>
            <a:stretch>
              <a:fillRect/>
            </a:stretch>
          </p:blipFill>
          <p:spPr>
            <a:xfrm>
              <a:off x="3505200" y="5280274"/>
              <a:ext cx="317500" cy="241301"/>
            </a:xfrm>
            <a:prstGeom prst="rect">
              <a:avLst/>
            </a:prstGeom>
            <a:ln w="12700" cap="flat">
              <a:noFill/>
              <a:miter lim="400000"/>
            </a:ln>
            <a:effectLst/>
          </p:spPr>
        </p:pic>
        <p:sp>
          <p:nvSpPr>
            <p:cNvPr id="342" name="/2"/>
            <p:cNvSpPr txBox="1"/>
            <p:nvPr/>
          </p:nvSpPr>
          <p:spPr>
            <a:xfrm>
              <a:off x="680322" y="3917926"/>
              <a:ext cx="340107" cy="3992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43" name="Image" descr="Image"/>
            <p:cNvPicPr>
              <a:picLocks noChangeAspect="1"/>
            </p:cNvPicPr>
            <p:nvPr/>
          </p:nvPicPr>
          <p:blipFill>
            <a:blip r:embed="rId8"/>
            <a:srcRect/>
            <a:stretch>
              <a:fillRect/>
            </a:stretch>
          </p:blipFill>
          <p:spPr>
            <a:xfrm>
              <a:off x="560790" y="654770"/>
              <a:ext cx="304801" cy="254001"/>
            </a:xfrm>
            <a:prstGeom prst="rect">
              <a:avLst/>
            </a:prstGeom>
            <a:ln w="12700" cap="flat">
              <a:noFill/>
              <a:miter lim="400000"/>
            </a:ln>
            <a:effectLst/>
          </p:spPr>
        </p:pic>
        <p:sp>
          <p:nvSpPr>
            <p:cNvPr id="344" name="/2"/>
            <p:cNvSpPr txBox="1"/>
            <p:nvPr/>
          </p:nvSpPr>
          <p:spPr>
            <a:xfrm>
              <a:off x="799855" y="709059"/>
              <a:ext cx="340107" cy="3992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45" name="Image" descr="Image"/>
            <p:cNvPicPr>
              <a:picLocks noChangeAspect="1"/>
            </p:cNvPicPr>
            <p:nvPr/>
          </p:nvPicPr>
          <p:blipFill>
            <a:blip r:embed="rId4"/>
            <a:stretch>
              <a:fillRect/>
            </a:stretch>
          </p:blipFill>
          <p:spPr>
            <a:xfrm>
              <a:off x="5505687" y="1141256"/>
              <a:ext cx="304801" cy="254001"/>
            </a:xfrm>
            <a:prstGeom prst="rect">
              <a:avLst/>
            </a:prstGeom>
            <a:ln w="12700" cap="flat">
              <a:noFill/>
              <a:miter lim="400000"/>
            </a:ln>
            <a:effectLst/>
          </p:spPr>
        </p:pic>
        <p:pic>
          <p:nvPicPr>
            <p:cNvPr id="346" name="Image" descr="Image"/>
            <p:cNvPicPr>
              <a:picLocks noChangeAspect="1"/>
            </p:cNvPicPr>
            <p:nvPr/>
          </p:nvPicPr>
          <p:blipFill>
            <a:blip r:embed="rId5"/>
            <a:stretch>
              <a:fillRect/>
            </a:stretch>
          </p:blipFill>
          <p:spPr>
            <a:xfrm>
              <a:off x="5659111" y="2202053"/>
              <a:ext cx="317501" cy="241301"/>
            </a:xfrm>
            <a:prstGeom prst="rect">
              <a:avLst/>
            </a:prstGeom>
            <a:ln w="12700" cap="flat">
              <a:noFill/>
              <a:miter lim="400000"/>
            </a:ln>
            <a:effectLst/>
          </p:spPr>
        </p:pic>
        <p:pic>
          <p:nvPicPr>
            <p:cNvPr id="347" name="Image" descr="Image"/>
            <p:cNvPicPr>
              <a:picLocks noChangeAspect="1"/>
            </p:cNvPicPr>
            <p:nvPr/>
          </p:nvPicPr>
          <p:blipFill>
            <a:blip r:embed="rId6"/>
            <a:stretch>
              <a:fillRect/>
            </a:stretch>
          </p:blipFill>
          <p:spPr>
            <a:xfrm>
              <a:off x="2908073" y="1763091"/>
              <a:ext cx="304801" cy="254001"/>
            </a:xfrm>
            <a:prstGeom prst="rect">
              <a:avLst/>
            </a:prstGeom>
            <a:ln w="12700" cap="flat">
              <a:noFill/>
              <a:miter lim="400000"/>
            </a:ln>
            <a:effectLst/>
          </p:spPr>
        </p:pic>
        <p:pic>
          <p:nvPicPr>
            <p:cNvPr id="348" name="Image" descr="Image"/>
            <p:cNvPicPr>
              <a:picLocks noChangeAspect="1"/>
            </p:cNvPicPr>
            <p:nvPr/>
          </p:nvPicPr>
          <p:blipFill>
            <a:blip r:embed="rId7"/>
            <a:stretch>
              <a:fillRect/>
            </a:stretch>
          </p:blipFill>
          <p:spPr>
            <a:xfrm>
              <a:off x="2775782" y="0"/>
              <a:ext cx="317501" cy="254000"/>
            </a:xfrm>
            <a:prstGeom prst="rect">
              <a:avLst/>
            </a:prstGeom>
            <a:ln w="12700" cap="flat">
              <a:noFill/>
              <a:miter lim="400000"/>
            </a:ln>
            <a:effectLst/>
          </p:spPr>
        </p:pic>
        <p:pic>
          <p:nvPicPr>
            <p:cNvPr id="349" name="unrooted_tree2_nowRooted.png" descr="unrooted_tree2_nowRooted.png"/>
            <p:cNvPicPr>
              <a:picLocks noChangeAspect="1"/>
            </p:cNvPicPr>
            <p:nvPr/>
          </p:nvPicPr>
          <p:blipFill>
            <a:blip r:embed="rId12"/>
            <a:stretch>
              <a:fillRect/>
            </a:stretch>
          </p:blipFill>
          <p:spPr>
            <a:xfrm>
              <a:off x="0" y="316037"/>
              <a:ext cx="7327900" cy="4724401"/>
            </a:xfrm>
            <a:prstGeom prst="rect">
              <a:avLst/>
            </a:prstGeom>
            <a:ln w="12700" cap="flat">
              <a:noFill/>
              <a:miter lim="400000"/>
            </a:ln>
            <a:effectLst/>
          </p:spPr>
        </p:pic>
      </p:grpSp>
      <p:sp>
        <p:nvSpPr>
          <p:cNvPr id="351" name="why is this so hard?"/>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352" name="Non-identifiability of rate and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6" name="Group"/>
          <p:cNvGrpSpPr/>
          <p:nvPr/>
        </p:nvGrpSpPr>
        <p:grpSpPr>
          <a:xfrm>
            <a:off x="0" y="1692"/>
            <a:ext cx="24384000" cy="2691264"/>
            <a:chOff x="0" y="0"/>
            <a:chExt cx="24384000" cy="2691263"/>
          </a:xfrm>
        </p:grpSpPr>
        <p:pic>
          <p:nvPicPr>
            <p:cNvPr id="354"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35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357" name="Because the thing that is estimated—the branch lengths in expected number of substitutions per site, v—is the product of rate and time, molecular data cannot be used to estimate rate and time separately."/>
          <p:cNvSpPr txBox="1"/>
          <p:nvPr/>
        </p:nvSpPr>
        <p:spPr>
          <a:xfrm>
            <a:off x="1498663" y="3122372"/>
            <a:ext cx="21386674" cy="1213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Because the thing that is estimated—the branch lengths in expected number of substitutions per site, </a:t>
            </a:r>
            <a:r>
              <a:rPr i="1">
                <a:latin typeface="Times New Roman"/>
                <a:ea typeface="Times New Roman"/>
                <a:cs typeface="Times New Roman"/>
                <a:sym typeface="Times New Roman"/>
              </a:rPr>
              <a:t>v</a:t>
            </a:r>
            <a:r>
              <a:t>—is the product of rate and time, molecular data cannot be used to estimate rate and time separately.</a:t>
            </a:r>
          </a:p>
        </p:txBody>
      </p:sp>
      <p:grpSp>
        <p:nvGrpSpPr>
          <p:cNvPr id="374" name="Group"/>
          <p:cNvGrpSpPr/>
          <p:nvPr/>
        </p:nvGrpSpPr>
        <p:grpSpPr>
          <a:xfrm>
            <a:off x="1015999" y="5839229"/>
            <a:ext cx="7842718" cy="5521576"/>
            <a:chOff x="0" y="0"/>
            <a:chExt cx="7842716" cy="5521574"/>
          </a:xfrm>
        </p:grpSpPr>
        <p:sp>
          <p:nvSpPr>
            <p:cNvPr id="358" name="A"/>
            <p:cNvSpPr txBox="1"/>
            <p:nvPr/>
          </p:nvSpPr>
          <p:spPr>
            <a:xfrm>
              <a:off x="7504388" y="2416516"/>
              <a:ext cx="338329"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A</a:t>
              </a:r>
            </a:p>
          </p:txBody>
        </p:sp>
        <p:sp>
          <p:nvSpPr>
            <p:cNvPr id="359" name="C"/>
            <p:cNvSpPr txBox="1"/>
            <p:nvPr/>
          </p:nvSpPr>
          <p:spPr>
            <a:xfrm>
              <a:off x="6920188" y="1312270"/>
              <a:ext cx="364643"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C</a:t>
              </a:r>
            </a:p>
          </p:txBody>
        </p:sp>
        <p:sp>
          <p:nvSpPr>
            <p:cNvPr id="360" name="B"/>
            <p:cNvSpPr txBox="1"/>
            <p:nvPr/>
          </p:nvSpPr>
          <p:spPr>
            <a:xfrm>
              <a:off x="4117722" y="123701"/>
              <a:ext cx="351486"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B</a:t>
              </a:r>
            </a:p>
          </p:txBody>
        </p:sp>
        <p:sp>
          <p:nvSpPr>
            <p:cNvPr id="361" name="D"/>
            <p:cNvSpPr txBox="1"/>
            <p:nvPr/>
          </p:nvSpPr>
          <p:spPr>
            <a:xfrm>
              <a:off x="4646888" y="3560170"/>
              <a:ext cx="357887"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D</a:t>
              </a:r>
            </a:p>
          </p:txBody>
        </p:sp>
        <p:sp>
          <p:nvSpPr>
            <p:cNvPr id="362" name="E"/>
            <p:cNvSpPr txBox="1"/>
            <p:nvPr/>
          </p:nvSpPr>
          <p:spPr>
            <a:xfrm>
              <a:off x="5709454" y="4741270"/>
              <a:ext cx="318416"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E</a:t>
              </a:r>
            </a:p>
          </p:txBody>
        </p:sp>
        <p:pic>
          <p:nvPicPr>
            <p:cNvPr id="363" name="Image" descr="Image"/>
            <p:cNvPicPr>
              <a:picLocks noChangeAspect="1"/>
            </p:cNvPicPr>
            <p:nvPr/>
          </p:nvPicPr>
          <p:blipFill>
            <a:blip r:embed="rId3"/>
            <a:srcRect/>
            <a:stretch>
              <a:fillRect/>
            </a:stretch>
          </p:blipFill>
          <p:spPr>
            <a:xfrm>
              <a:off x="441257" y="3863636"/>
              <a:ext cx="304801" cy="254001"/>
            </a:xfrm>
            <a:prstGeom prst="rect">
              <a:avLst/>
            </a:prstGeom>
            <a:ln w="12700" cap="flat">
              <a:noFill/>
              <a:miter lim="400000"/>
            </a:ln>
            <a:effectLst/>
          </p:spPr>
        </p:pic>
        <p:pic>
          <p:nvPicPr>
            <p:cNvPr id="364" name="Image" descr="Image"/>
            <p:cNvPicPr>
              <a:picLocks noChangeAspect="1"/>
            </p:cNvPicPr>
            <p:nvPr/>
          </p:nvPicPr>
          <p:blipFill>
            <a:blip r:embed="rId4"/>
            <a:stretch>
              <a:fillRect/>
            </a:stretch>
          </p:blipFill>
          <p:spPr>
            <a:xfrm>
              <a:off x="3178385" y="3408553"/>
              <a:ext cx="317501" cy="254001"/>
            </a:xfrm>
            <a:prstGeom prst="rect">
              <a:avLst/>
            </a:prstGeom>
            <a:ln w="12700" cap="flat">
              <a:noFill/>
              <a:miter lim="400000"/>
            </a:ln>
            <a:effectLst/>
          </p:spPr>
        </p:pic>
        <p:pic>
          <p:nvPicPr>
            <p:cNvPr id="365" name="Image" descr="Image"/>
            <p:cNvPicPr>
              <a:picLocks noChangeAspect="1"/>
            </p:cNvPicPr>
            <p:nvPr/>
          </p:nvPicPr>
          <p:blipFill>
            <a:blip r:embed="rId5"/>
            <a:stretch>
              <a:fillRect/>
            </a:stretch>
          </p:blipFill>
          <p:spPr>
            <a:xfrm>
              <a:off x="3505200" y="5280274"/>
              <a:ext cx="317500" cy="241301"/>
            </a:xfrm>
            <a:prstGeom prst="rect">
              <a:avLst/>
            </a:prstGeom>
            <a:ln w="12700" cap="flat">
              <a:noFill/>
              <a:miter lim="400000"/>
            </a:ln>
            <a:effectLst/>
          </p:spPr>
        </p:pic>
        <p:sp>
          <p:nvSpPr>
            <p:cNvPr id="366" name="/2"/>
            <p:cNvSpPr txBox="1"/>
            <p:nvPr/>
          </p:nvSpPr>
          <p:spPr>
            <a:xfrm>
              <a:off x="680322" y="3917926"/>
              <a:ext cx="340107" cy="3992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67" name="Image" descr="Image"/>
            <p:cNvPicPr>
              <a:picLocks noChangeAspect="1"/>
            </p:cNvPicPr>
            <p:nvPr/>
          </p:nvPicPr>
          <p:blipFill>
            <a:blip r:embed="rId3"/>
            <a:srcRect/>
            <a:stretch>
              <a:fillRect/>
            </a:stretch>
          </p:blipFill>
          <p:spPr>
            <a:xfrm>
              <a:off x="560790" y="654770"/>
              <a:ext cx="304801" cy="254001"/>
            </a:xfrm>
            <a:prstGeom prst="rect">
              <a:avLst/>
            </a:prstGeom>
            <a:ln w="12700" cap="flat">
              <a:noFill/>
              <a:miter lim="400000"/>
            </a:ln>
            <a:effectLst/>
          </p:spPr>
        </p:pic>
        <p:sp>
          <p:nvSpPr>
            <p:cNvPr id="368" name="/2"/>
            <p:cNvSpPr txBox="1"/>
            <p:nvPr/>
          </p:nvSpPr>
          <p:spPr>
            <a:xfrm>
              <a:off x="799855" y="709059"/>
              <a:ext cx="340107" cy="3992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69" name="Image" descr="Image"/>
            <p:cNvPicPr>
              <a:picLocks noChangeAspect="1"/>
            </p:cNvPicPr>
            <p:nvPr/>
          </p:nvPicPr>
          <p:blipFill>
            <a:blip r:embed="rId6"/>
            <a:stretch>
              <a:fillRect/>
            </a:stretch>
          </p:blipFill>
          <p:spPr>
            <a:xfrm>
              <a:off x="5505687" y="1141256"/>
              <a:ext cx="304801" cy="254001"/>
            </a:xfrm>
            <a:prstGeom prst="rect">
              <a:avLst/>
            </a:prstGeom>
            <a:ln w="12700" cap="flat">
              <a:noFill/>
              <a:miter lim="400000"/>
            </a:ln>
            <a:effectLst/>
          </p:spPr>
        </p:pic>
        <p:pic>
          <p:nvPicPr>
            <p:cNvPr id="370" name="Image" descr="Image"/>
            <p:cNvPicPr>
              <a:picLocks noChangeAspect="1"/>
            </p:cNvPicPr>
            <p:nvPr/>
          </p:nvPicPr>
          <p:blipFill>
            <a:blip r:embed="rId7"/>
            <a:stretch>
              <a:fillRect/>
            </a:stretch>
          </p:blipFill>
          <p:spPr>
            <a:xfrm>
              <a:off x="5659111" y="2202053"/>
              <a:ext cx="317501" cy="241301"/>
            </a:xfrm>
            <a:prstGeom prst="rect">
              <a:avLst/>
            </a:prstGeom>
            <a:ln w="12700" cap="flat">
              <a:noFill/>
              <a:miter lim="400000"/>
            </a:ln>
            <a:effectLst/>
          </p:spPr>
        </p:pic>
        <p:pic>
          <p:nvPicPr>
            <p:cNvPr id="371" name="Image" descr="Image"/>
            <p:cNvPicPr>
              <a:picLocks noChangeAspect="1"/>
            </p:cNvPicPr>
            <p:nvPr/>
          </p:nvPicPr>
          <p:blipFill>
            <a:blip r:embed="rId8"/>
            <a:stretch>
              <a:fillRect/>
            </a:stretch>
          </p:blipFill>
          <p:spPr>
            <a:xfrm>
              <a:off x="2908073" y="1763091"/>
              <a:ext cx="304801" cy="254001"/>
            </a:xfrm>
            <a:prstGeom prst="rect">
              <a:avLst/>
            </a:prstGeom>
            <a:ln w="12700" cap="flat">
              <a:noFill/>
              <a:miter lim="400000"/>
            </a:ln>
            <a:effectLst/>
          </p:spPr>
        </p:pic>
        <p:pic>
          <p:nvPicPr>
            <p:cNvPr id="372" name="Image" descr="Image"/>
            <p:cNvPicPr>
              <a:picLocks noChangeAspect="1"/>
            </p:cNvPicPr>
            <p:nvPr/>
          </p:nvPicPr>
          <p:blipFill>
            <a:blip r:embed="rId9"/>
            <a:stretch>
              <a:fillRect/>
            </a:stretch>
          </p:blipFill>
          <p:spPr>
            <a:xfrm>
              <a:off x="2775782" y="0"/>
              <a:ext cx="317501" cy="254000"/>
            </a:xfrm>
            <a:prstGeom prst="rect">
              <a:avLst/>
            </a:prstGeom>
            <a:ln w="12700" cap="flat">
              <a:noFill/>
              <a:miter lim="400000"/>
            </a:ln>
            <a:effectLst/>
          </p:spPr>
        </p:pic>
        <p:pic>
          <p:nvPicPr>
            <p:cNvPr id="373" name="unrooted_tree2_nowRooted.png" descr="unrooted_tree2_nowRooted.png"/>
            <p:cNvPicPr>
              <a:picLocks noChangeAspect="1"/>
            </p:cNvPicPr>
            <p:nvPr/>
          </p:nvPicPr>
          <p:blipFill>
            <a:blip r:embed="rId10"/>
            <a:stretch>
              <a:fillRect/>
            </a:stretch>
          </p:blipFill>
          <p:spPr>
            <a:xfrm>
              <a:off x="0" y="316037"/>
              <a:ext cx="7327900" cy="4724401"/>
            </a:xfrm>
            <a:prstGeom prst="rect">
              <a:avLst/>
            </a:prstGeom>
            <a:ln w="12700" cap="flat">
              <a:noFill/>
              <a:miter lim="400000"/>
            </a:ln>
            <a:effectLst/>
          </p:spPr>
        </p:pic>
      </p:grpSp>
      <p:sp>
        <p:nvSpPr>
          <p:cNvPr id="375" name="why is this so hard?"/>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376" name="Non-identifiability of rate and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MCMC"/>
          <p:cNvSpPr txBox="1">
            <a:spLocks noGrp="1"/>
          </p:cNvSpPr>
          <p:nvPr>
            <p:ph type="title"/>
          </p:nvPr>
        </p:nvSpPr>
        <p:spPr>
          <a:prstGeom prst="rect">
            <a:avLst/>
          </a:prstGeom>
        </p:spPr>
        <p:txBody>
          <a:bodyPr/>
          <a:lstStyle/>
          <a:p>
            <a:r>
              <a:t>MCMC</a:t>
            </a:r>
          </a:p>
        </p:txBody>
      </p:sp>
      <p:sp>
        <p:nvSpPr>
          <p:cNvPr id="314" name="Instead of calculating it, MCMC infers the posterior distribution by sampling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693419">
              <a:defRPr sz="4619"/>
            </a:pPr>
            <a:r>
              <a:t>Instead of </a:t>
            </a:r>
            <a:r>
              <a:rPr i="1"/>
              <a:t>calculating </a:t>
            </a:r>
            <a:r>
              <a:t>it, MCMC infers the posterior distribution by </a:t>
            </a:r>
            <a:r>
              <a:rPr i="1"/>
              <a:t>sampling </a:t>
            </a:r>
            <a:r>
              <a:t>it</a:t>
            </a:r>
          </a:p>
        </p:txBody>
      </p:sp>
      <p:sp>
        <p:nvSpPr>
          <p:cNvPr id="315" name="s"/>
          <p:cNvSpPr txBox="1">
            <a:spLocks noGrp="1"/>
          </p:cNvSpPr>
          <p:nvPr>
            <p:ph type="body" idx="1"/>
          </p:nvPr>
        </p:nvSpPr>
        <p:spPr>
          <a:prstGeom prst="rect">
            <a:avLst/>
          </a:prstGeom>
        </p:spPr>
        <p:txBody>
          <a:bodyPr/>
          <a:lstStyle/>
          <a:p>
            <a:endParaRPr dirty="0"/>
          </a:p>
        </p:txBody>
      </p:sp>
      <p:pic>
        <p:nvPicPr>
          <p:cNvPr id="317" name="Image" descr="Image"/>
          <p:cNvPicPr>
            <a:picLocks noChangeAspect="1"/>
          </p:cNvPicPr>
          <p:nvPr/>
        </p:nvPicPr>
        <p:blipFill>
          <a:blip r:embed="rId2"/>
          <a:stretch>
            <a:fillRect/>
          </a:stretch>
        </p:blipFill>
        <p:spPr>
          <a:xfrm>
            <a:off x="9620441" y="3999628"/>
            <a:ext cx="11328401" cy="8753764"/>
          </a:xfrm>
          <a:prstGeom prst="rect">
            <a:avLst/>
          </a:prstGeom>
          <a:ln w="12700">
            <a:miter lim="400000"/>
          </a:ln>
        </p:spPr>
      </p:pic>
      <p:pic>
        <p:nvPicPr>
          <p:cNvPr id="318" name="Image" descr="Image"/>
          <p:cNvPicPr>
            <a:picLocks noChangeAspect="1"/>
          </p:cNvPicPr>
          <p:nvPr/>
        </p:nvPicPr>
        <p:blipFill>
          <a:blip r:embed="rId3"/>
          <a:stretch>
            <a:fillRect/>
          </a:stretch>
        </p:blipFill>
        <p:spPr>
          <a:xfrm>
            <a:off x="9620441" y="3999628"/>
            <a:ext cx="11328401" cy="8753764"/>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0" name="Group"/>
          <p:cNvGrpSpPr/>
          <p:nvPr/>
        </p:nvGrpSpPr>
        <p:grpSpPr>
          <a:xfrm>
            <a:off x="0" y="1692"/>
            <a:ext cx="24384000" cy="2691264"/>
            <a:chOff x="0" y="0"/>
            <a:chExt cx="24384000" cy="2691263"/>
          </a:xfrm>
        </p:grpSpPr>
        <p:pic>
          <p:nvPicPr>
            <p:cNvPr id="378"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37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381" name="Because the thing that is estimated—the branch lengths in expected number of substitutions per site, v—is the product of rate and time, molecular data cannot be used to estimate rate and time separately."/>
          <p:cNvSpPr txBox="1"/>
          <p:nvPr/>
        </p:nvSpPr>
        <p:spPr>
          <a:xfrm>
            <a:off x="1498663" y="3122372"/>
            <a:ext cx="21386674" cy="1213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Because the thing that is estimated—the branch lengths in expected number of substitutions per site, </a:t>
            </a:r>
            <a:r>
              <a:rPr i="1">
                <a:latin typeface="Times New Roman"/>
                <a:ea typeface="Times New Roman"/>
                <a:cs typeface="Times New Roman"/>
                <a:sym typeface="Times New Roman"/>
              </a:rPr>
              <a:t>v</a:t>
            </a:r>
            <a:r>
              <a:t>—is the product of rate and time, molecular data cannot be used to estimate rate and time separately.</a:t>
            </a:r>
          </a:p>
        </p:txBody>
      </p:sp>
      <p:sp>
        <p:nvSpPr>
          <p:cNvPr id="382" name="A"/>
          <p:cNvSpPr txBox="1"/>
          <p:nvPr/>
        </p:nvSpPr>
        <p:spPr>
          <a:xfrm>
            <a:off x="8520124" y="8255745"/>
            <a:ext cx="338329"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383" name="C"/>
          <p:cNvSpPr txBox="1"/>
          <p:nvPr/>
        </p:nvSpPr>
        <p:spPr>
          <a:xfrm>
            <a:off x="7935924" y="7151499"/>
            <a:ext cx="364644"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384" name="B"/>
          <p:cNvSpPr txBox="1"/>
          <p:nvPr/>
        </p:nvSpPr>
        <p:spPr>
          <a:xfrm>
            <a:off x="5133458" y="5962930"/>
            <a:ext cx="351486"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385" name="D"/>
          <p:cNvSpPr txBox="1"/>
          <p:nvPr/>
        </p:nvSpPr>
        <p:spPr>
          <a:xfrm>
            <a:off x="5662624" y="9399399"/>
            <a:ext cx="3578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386" name="E"/>
          <p:cNvSpPr txBox="1"/>
          <p:nvPr/>
        </p:nvSpPr>
        <p:spPr>
          <a:xfrm>
            <a:off x="6725191" y="10580499"/>
            <a:ext cx="318415"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387" name="Image" descr="Image"/>
          <p:cNvPicPr>
            <a:picLocks noChangeAspect="1"/>
          </p:cNvPicPr>
          <p:nvPr/>
        </p:nvPicPr>
        <p:blipFill>
          <a:blip r:embed="rId3"/>
          <a:stretch>
            <a:fillRect/>
          </a:stretch>
        </p:blipFill>
        <p:spPr>
          <a:xfrm>
            <a:off x="1456994" y="9702865"/>
            <a:ext cx="304801" cy="254001"/>
          </a:xfrm>
          <a:prstGeom prst="rect">
            <a:avLst/>
          </a:prstGeom>
          <a:ln w="12700">
            <a:miter lim="400000"/>
          </a:ln>
        </p:spPr>
      </p:pic>
      <p:pic>
        <p:nvPicPr>
          <p:cNvPr id="388" name="Image" descr="Image"/>
          <p:cNvPicPr>
            <a:picLocks noChangeAspect="1"/>
          </p:cNvPicPr>
          <p:nvPr/>
        </p:nvPicPr>
        <p:blipFill>
          <a:blip r:embed="rId4"/>
          <a:stretch>
            <a:fillRect/>
          </a:stretch>
        </p:blipFill>
        <p:spPr>
          <a:xfrm>
            <a:off x="4194122" y="9247782"/>
            <a:ext cx="317501" cy="254001"/>
          </a:xfrm>
          <a:prstGeom prst="rect">
            <a:avLst/>
          </a:prstGeom>
          <a:ln w="12700">
            <a:miter lim="400000"/>
          </a:ln>
        </p:spPr>
      </p:pic>
      <p:pic>
        <p:nvPicPr>
          <p:cNvPr id="389" name="Image" descr="Image"/>
          <p:cNvPicPr>
            <a:picLocks noChangeAspect="1"/>
          </p:cNvPicPr>
          <p:nvPr/>
        </p:nvPicPr>
        <p:blipFill>
          <a:blip r:embed="rId5"/>
          <a:stretch>
            <a:fillRect/>
          </a:stretch>
        </p:blipFill>
        <p:spPr>
          <a:xfrm>
            <a:off x="4520936" y="11119504"/>
            <a:ext cx="317501" cy="241301"/>
          </a:xfrm>
          <a:prstGeom prst="rect">
            <a:avLst/>
          </a:prstGeom>
          <a:ln w="12700">
            <a:miter lim="400000"/>
          </a:ln>
        </p:spPr>
      </p:pic>
      <p:sp>
        <p:nvSpPr>
          <p:cNvPr id="390" name="/2"/>
          <p:cNvSpPr txBox="1"/>
          <p:nvPr/>
        </p:nvSpPr>
        <p:spPr>
          <a:xfrm>
            <a:off x="1696059" y="9757155"/>
            <a:ext cx="340107" cy="399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91" name="Image" descr="Image"/>
          <p:cNvPicPr>
            <a:picLocks noChangeAspect="1"/>
          </p:cNvPicPr>
          <p:nvPr/>
        </p:nvPicPr>
        <p:blipFill>
          <a:blip r:embed="rId3"/>
          <a:stretch>
            <a:fillRect/>
          </a:stretch>
        </p:blipFill>
        <p:spPr>
          <a:xfrm>
            <a:off x="1576527" y="6493999"/>
            <a:ext cx="304801" cy="254001"/>
          </a:xfrm>
          <a:prstGeom prst="rect">
            <a:avLst/>
          </a:prstGeom>
          <a:ln w="12700">
            <a:miter lim="400000"/>
          </a:ln>
        </p:spPr>
      </p:pic>
      <p:sp>
        <p:nvSpPr>
          <p:cNvPr id="392" name="/2"/>
          <p:cNvSpPr txBox="1"/>
          <p:nvPr/>
        </p:nvSpPr>
        <p:spPr>
          <a:xfrm>
            <a:off x="1815592" y="6548289"/>
            <a:ext cx="340107" cy="399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393" name="Image" descr="Image"/>
          <p:cNvPicPr>
            <a:picLocks noChangeAspect="1"/>
          </p:cNvPicPr>
          <p:nvPr/>
        </p:nvPicPr>
        <p:blipFill>
          <a:blip r:embed="rId6"/>
          <a:stretch>
            <a:fillRect/>
          </a:stretch>
        </p:blipFill>
        <p:spPr>
          <a:xfrm>
            <a:off x="6521423" y="6980485"/>
            <a:ext cx="304801" cy="254001"/>
          </a:xfrm>
          <a:prstGeom prst="rect">
            <a:avLst/>
          </a:prstGeom>
          <a:ln w="12700">
            <a:miter lim="400000"/>
          </a:ln>
        </p:spPr>
      </p:pic>
      <p:pic>
        <p:nvPicPr>
          <p:cNvPr id="394" name="Image" descr="Image"/>
          <p:cNvPicPr>
            <a:picLocks noChangeAspect="1"/>
          </p:cNvPicPr>
          <p:nvPr/>
        </p:nvPicPr>
        <p:blipFill>
          <a:blip r:embed="rId7"/>
          <a:stretch>
            <a:fillRect/>
          </a:stretch>
        </p:blipFill>
        <p:spPr>
          <a:xfrm>
            <a:off x="6674848" y="8041282"/>
            <a:ext cx="317501" cy="241301"/>
          </a:xfrm>
          <a:prstGeom prst="rect">
            <a:avLst/>
          </a:prstGeom>
          <a:ln w="12700">
            <a:miter lim="400000"/>
          </a:ln>
        </p:spPr>
      </p:pic>
      <p:pic>
        <p:nvPicPr>
          <p:cNvPr id="395" name="Image" descr="Image"/>
          <p:cNvPicPr>
            <a:picLocks noChangeAspect="1"/>
          </p:cNvPicPr>
          <p:nvPr/>
        </p:nvPicPr>
        <p:blipFill>
          <a:blip r:embed="rId8"/>
          <a:stretch>
            <a:fillRect/>
          </a:stretch>
        </p:blipFill>
        <p:spPr>
          <a:xfrm>
            <a:off x="3923810" y="7602320"/>
            <a:ext cx="304801" cy="254001"/>
          </a:xfrm>
          <a:prstGeom prst="rect">
            <a:avLst/>
          </a:prstGeom>
          <a:ln w="12700">
            <a:miter lim="400000"/>
          </a:ln>
        </p:spPr>
      </p:pic>
      <p:pic>
        <p:nvPicPr>
          <p:cNvPr id="396" name="Image" descr="Image"/>
          <p:cNvPicPr>
            <a:picLocks noChangeAspect="1"/>
          </p:cNvPicPr>
          <p:nvPr/>
        </p:nvPicPr>
        <p:blipFill>
          <a:blip r:embed="rId9"/>
          <a:stretch>
            <a:fillRect/>
          </a:stretch>
        </p:blipFill>
        <p:spPr>
          <a:xfrm>
            <a:off x="3791518" y="5839229"/>
            <a:ext cx="317501" cy="254001"/>
          </a:xfrm>
          <a:prstGeom prst="rect">
            <a:avLst/>
          </a:prstGeom>
          <a:ln w="12700">
            <a:miter lim="400000"/>
          </a:ln>
        </p:spPr>
      </p:pic>
      <p:sp>
        <p:nvSpPr>
          <p:cNvPr id="397"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398" name="unrooted_tree2_nowRooted.png" descr="unrooted_tree2_nowRooted.png"/>
          <p:cNvPicPr>
            <a:picLocks noChangeAspect="1"/>
          </p:cNvPicPr>
          <p:nvPr/>
        </p:nvPicPr>
        <p:blipFill>
          <a:blip r:embed="rId10"/>
          <a:stretch>
            <a:fillRect/>
          </a:stretch>
        </p:blipFill>
        <p:spPr>
          <a:xfrm>
            <a:off x="1015736" y="6155266"/>
            <a:ext cx="7327901" cy="4724401"/>
          </a:xfrm>
          <a:prstGeom prst="rect">
            <a:avLst/>
          </a:prstGeom>
          <a:ln w="12700">
            <a:miter lim="400000"/>
          </a:ln>
        </p:spPr>
      </p:pic>
      <p:sp>
        <p:nvSpPr>
          <p:cNvPr id="399" name="why is this so hard?"/>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400" name="Non-identifiability of rate and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sp>
        <p:nvSpPr>
          <p:cNvPr id="401" name="For a given branch, you can, e.g., double the rate and halve the duration (time), and get the exact same probability of the data (likelihood) as you would if left the branch in its original state."/>
          <p:cNvSpPr txBox="1"/>
          <p:nvPr/>
        </p:nvSpPr>
        <p:spPr>
          <a:xfrm>
            <a:off x="1625663" y="11752419"/>
            <a:ext cx="21386674" cy="1205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r>
              <a:t>For a given branch, you can, e.g., double the rate and halve the duration (time), and get the exact same probability of the data (likelihood) as you would if left the branch in its original state.</a:t>
            </a:r>
          </a:p>
        </p:txBody>
      </p:sp>
      <p:sp>
        <p:nvSpPr>
          <p:cNvPr id="402" name="Rectangle"/>
          <p:cNvSpPr/>
          <p:nvPr/>
        </p:nvSpPr>
        <p:spPr>
          <a:xfrm>
            <a:off x="9104645" y="8204200"/>
            <a:ext cx="840186" cy="1270000"/>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417" name="Group"/>
          <p:cNvGrpSpPr/>
          <p:nvPr/>
        </p:nvGrpSpPr>
        <p:grpSpPr>
          <a:xfrm>
            <a:off x="12486944" y="5949817"/>
            <a:ext cx="7903566" cy="5346462"/>
            <a:chOff x="0" y="0"/>
            <a:chExt cx="7903565" cy="5346460"/>
          </a:xfrm>
        </p:grpSpPr>
        <p:pic>
          <p:nvPicPr>
            <p:cNvPr id="403" name="Image" descr="Image"/>
            <p:cNvPicPr>
              <a:picLocks noChangeAspect="1"/>
            </p:cNvPicPr>
            <p:nvPr/>
          </p:nvPicPr>
          <p:blipFill>
            <a:blip r:embed="rId11"/>
            <a:stretch>
              <a:fillRect/>
            </a:stretch>
          </p:blipFill>
          <p:spPr>
            <a:xfrm>
              <a:off x="2460228" y="1655738"/>
              <a:ext cx="977901" cy="304801"/>
            </a:xfrm>
            <a:prstGeom prst="rect">
              <a:avLst/>
            </a:prstGeom>
            <a:ln w="12700" cap="flat">
              <a:noFill/>
              <a:miter lim="400000"/>
            </a:ln>
            <a:effectLst/>
          </p:spPr>
        </p:pic>
        <p:pic>
          <p:nvPicPr>
            <p:cNvPr id="404" name="Image" descr="Image"/>
            <p:cNvPicPr>
              <a:picLocks noChangeAspect="1"/>
            </p:cNvPicPr>
            <p:nvPr/>
          </p:nvPicPr>
          <p:blipFill>
            <a:blip r:embed="rId12"/>
            <a:stretch>
              <a:fillRect/>
            </a:stretch>
          </p:blipFill>
          <p:spPr>
            <a:xfrm>
              <a:off x="5229159" y="2297433"/>
              <a:ext cx="977901" cy="304801"/>
            </a:xfrm>
            <a:prstGeom prst="rect">
              <a:avLst/>
            </a:prstGeom>
            <a:ln w="12700" cap="flat">
              <a:noFill/>
              <a:miter lim="400000"/>
            </a:ln>
            <a:effectLst/>
          </p:spPr>
        </p:pic>
        <p:pic>
          <p:nvPicPr>
            <p:cNvPr id="405" name="Image" descr="Image"/>
            <p:cNvPicPr>
              <a:picLocks noChangeAspect="1"/>
            </p:cNvPicPr>
            <p:nvPr/>
          </p:nvPicPr>
          <p:blipFill>
            <a:blip r:embed="rId13"/>
            <a:stretch>
              <a:fillRect/>
            </a:stretch>
          </p:blipFill>
          <p:spPr>
            <a:xfrm>
              <a:off x="5235509" y="1120469"/>
              <a:ext cx="965201" cy="304801"/>
            </a:xfrm>
            <a:prstGeom prst="rect">
              <a:avLst/>
            </a:prstGeom>
            <a:ln w="12700" cap="flat">
              <a:noFill/>
              <a:miter lim="400000"/>
            </a:ln>
            <a:effectLst/>
          </p:spPr>
        </p:pic>
        <p:pic>
          <p:nvPicPr>
            <p:cNvPr id="406" name="unrooted_tree2_nowRooted.pdf" descr="unrooted_tree2_nowRooted.pdf"/>
            <p:cNvPicPr>
              <a:picLocks noChangeAspect="1"/>
            </p:cNvPicPr>
            <p:nvPr/>
          </p:nvPicPr>
          <p:blipFill>
            <a:blip r:embed="rId14"/>
            <a:stretch>
              <a:fillRect/>
            </a:stretch>
          </p:blipFill>
          <p:spPr>
            <a:xfrm>
              <a:off x="0" y="421348"/>
              <a:ext cx="7188200" cy="4597401"/>
            </a:xfrm>
            <a:prstGeom prst="rect">
              <a:avLst/>
            </a:prstGeom>
            <a:ln w="12700" cap="flat">
              <a:noFill/>
              <a:miter lim="400000"/>
            </a:ln>
            <a:effectLst/>
          </p:spPr>
        </p:pic>
        <p:sp>
          <p:nvSpPr>
            <p:cNvPr id="407" name="A"/>
            <p:cNvSpPr txBox="1"/>
            <p:nvPr/>
          </p:nvSpPr>
          <p:spPr>
            <a:xfrm>
              <a:off x="7552080" y="2498263"/>
              <a:ext cx="338329"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A</a:t>
              </a:r>
            </a:p>
          </p:txBody>
        </p:sp>
        <p:sp>
          <p:nvSpPr>
            <p:cNvPr id="408" name="C"/>
            <p:cNvSpPr txBox="1"/>
            <p:nvPr/>
          </p:nvSpPr>
          <p:spPr>
            <a:xfrm>
              <a:off x="7538923" y="1394017"/>
              <a:ext cx="364643"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C</a:t>
              </a:r>
            </a:p>
          </p:txBody>
        </p:sp>
        <p:sp>
          <p:nvSpPr>
            <p:cNvPr id="409" name="B"/>
            <p:cNvSpPr txBox="1"/>
            <p:nvPr/>
          </p:nvSpPr>
          <p:spPr>
            <a:xfrm>
              <a:off x="7545502" y="205448"/>
              <a:ext cx="351487"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B</a:t>
              </a:r>
            </a:p>
          </p:txBody>
        </p:sp>
        <p:sp>
          <p:nvSpPr>
            <p:cNvPr id="410" name="D"/>
            <p:cNvSpPr txBox="1"/>
            <p:nvPr/>
          </p:nvSpPr>
          <p:spPr>
            <a:xfrm>
              <a:off x="7542301" y="3641917"/>
              <a:ext cx="357887"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D</a:t>
              </a:r>
            </a:p>
          </p:txBody>
        </p:sp>
        <p:sp>
          <p:nvSpPr>
            <p:cNvPr id="411" name="E"/>
            <p:cNvSpPr txBox="1"/>
            <p:nvPr/>
          </p:nvSpPr>
          <p:spPr>
            <a:xfrm>
              <a:off x="7562038" y="4823017"/>
              <a:ext cx="318415" cy="52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atin typeface="Helvetica Neue"/>
                  <a:ea typeface="Helvetica Neue"/>
                  <a:cs typeface="Helvetica Neue"/>
                  <a:sym typeface="Helvetica Neue"/>
                </a:defRPr>
              </a:lvl1pPr>
            </a:lstStyle>
            <a:p>
              <a:r>
                <a:t>E</a:t>
              </a:r>
            </a:p>
          </p:txBody>
        </p:sp>
        <p:pic>
          <p:nvPicPr>
            <p:cNvPr id="412" name="Image" descr="Image"/>
            <p:cNvPicPr>
              <a:picLocks noChangeAspect="1"/>
            </p:cNvPicPr>
            <p:nvPr/>
          </p:nvPicPr>
          <p:blipFill>
            <a:blip r:embed="rId15"/>
            <a:stretch>
              <a:fillRect/>
            </a:stretch>
          </p:blipFill>
          <p:spPr>
            <a:xfrm>
              <a:off x="496689" y="772847"/>
              <a:ext cx="977901" cy="304801"/>
            </a:xfrm>
            <a:prstGeom prst="rect">
              <a:avLst/>
            </a:prstGeom>
            <a:ln w="12700" cap="flat">
              <a:noFill/>
              <a:miter lim="400000"/>
            </a:ln>
            <a:effectLst/>
          </p:spPr>
        </p:pic>
        <p:pic>
          <p:nvPicPr>
            <p:cNvPr id="413" name="Image" descr="Image"/>
            <p:cNvPicPr>
              <a:picLocks noChangeAspect="1"/>
            </p:cNvPicPr>
            <p:nvPr/>
          </p:nvPicPr>
          <p:blipFill>
            <a:blip r:embed="rId16"/>
            <a:stretch>
              <a:fillRect/>
            </a:stretch>
          </p:blipFill>
          <p:spPr>
            <a:xfrm>
              <a:off x="4294054" y="0"/>
              <a:ext cx="977901" cy="304800"/>
            </a:xfrm>
            <a:prstGeom prst="rect">
              <a:avLst/>
            </a:prstGeom>
            <a:ln w="12700" cap="flat">
              <a:noFill/>
              <a:miter lim="400000"/>
            </a:ln>
            <a:effectLst/>
          </p:spPr>
        </p:pic>
        <p:pic>
          <p:nvPicPr>
            <p:cNvPr id="414" name="Image" descr="Image"/>
            <p:cNvPicPr>
              <a:picLocks noChangeAspect="1"/>
            </p:cNvPicPr>
            <p:nvPr/>
          </p:nvPicPr>
          <p:blipFill>
            <a:blip r:embed="rId17"/>
            <a:stretch>
              <a:fillRect/>
            </a:stretch>
          </p:blipFill>
          <p:spPr>
            <a:xfrm>
              <a:off x="4486209" y="3382366"/>
              <a:ext cx="977901" cy="304801"/>
            </a:xfrm>
            <a:prstGeom prst="rect">
              <a:avLst/>
            </a:prstGeom>
            <a:ln w="12700" cap="flat">
              <a:noFill/>
              <a:miter lim="400000"/>
            </a:ln>
            <a:effectLst/>
          </p:spPr>
        </p:pic>
        <p:pic>
          <p:nvPicPr>
            <p:cNvPr id="415" name="Image" descr="Image"/>
            <p:cNvPicPr>
              <a:picLocks noChangeAspect="1"/>
            </p:cNvPicPr>
            <p:nvPr/>
          </p:nvPicPr>
          <p:blipFill>
            <a:blip r:embed="rId18"/>
            <a:stretch>
              <a:fillRect/>
            </a:stretch>
          </p:blipFill>
          <p:spPr>
            <a:xfrm>
              <a:off x="4479859" y="4587603"/>
              <a:ext cx="990601" cy="304801"/>
            </a:xfrm>
            <a:prstGeom prst="rect">
              <a:avLst/>
            </a:prstGeom>
            <a:ln w="12700" cap="flat">
              <a:noFill/>
              <a:miter lim="400000"/>
            </a:ln>
            <a:effectLst/>
          </p:spPr>
        </p:pic>
        <p:pic>
          <p:nvPicPr>
            <p:cNvPr id="416" name="Image" descr="Image"/>
            <p:cNvPicPr>
              <a:picLocks noChangeAspect="1"/>
            </p:cNvPicPr>
            <p:nvPr/>
          </p:nvPicPr>
          <p:blipFill>
            <a:blip r:embed="rId19"/>
            <a:stretch>
              <a:fillRect/>
            </a:stretch>
          </p:blipFill>
          <p:spPr>
            <a:xfrm>
              <a:off x="720592" y="3949127"/>
              <a:ext cx="977901" cy="304801"/>
            </a:xfrm>
            <a:prstGeom prst="rect">
              <a:avLst/>
            </a:prstGeom>
            <a:ln w="12700" cap="flat">
              <a:noFill/>
              <a:miter lim="400000"/>
            </a:ln>
            <a:effectLst/>
          </p:spPr>
        </p:pic>
      </p:gr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 name="Image" descr="Image"/>
          <p:cNvPicPr>
            <a:picLocks noChangeAspect="1"/>
          </p:cNvPicPr>
          <p:nvPr/>
        </p:nvPicPr>
        <p:blipFill>
          <a:blip r:embed="rId2"/>
          <a:stretch>
            <a:fillRect/>
          </a:stretch>
        </p:blipFill>
        <p:spPr>
          <a:xfrm>
            <a:off x="12983633" y="6722665"/>
            <a:ext cx="977901" cy="304801"/>
          </a:xfrm>
          <a:prstGeom prst="rect">
            <a:avLst/>
          </a:prstGeom>
          <a:ln w="12700">
            <a:miter lim="400000"/>
          </a:ln>
        </p:spPr>
      </p:pic>
      <p:pic>
        <p:nvPicPr>
          <p:cNvPr id="420" name="Image" descr="Image"/>
          <p:cNvPicPr>
            <a:picLocks noChangeAspect="1"/>
          </p:cNvPicPr>
          <p:nvPr/>
        </p:nvPicPr>
        <p:blipFill>
          <a:blip r:embed="rId3"/>
          <a:stretch>
            <a:fillRect/>
          </a:stretch>
        </p:blipFill>
        <p:spPr>
          <a:xfrm>
            <a:off x="16780998" y="5949817"/>
            <a:ext cx="977901" cy="304801"/>
          </a:xfrm>
          <a:prstGeom prst="rect">
            <a:avLst/>
          </a:prstGeom>
          <a:ln w="12700">
            <a:miter lim="400000"/>
          </a:ln>
        </p:spPr>
      </p:pic>
      <p:pic>
        <p:nvPicPr>
          <p:cNvPr id="421" name="Image" descr="Image"/>
          <p:cNvPicPr>
            <a:picLocks noChangeAspect="1"/>
          </p:cNvPicPr>
          <p:nvPr/>
        </p:nvPicPr>
        <p:blipFill>
          <a:blip r:embed="rId4"/>
          <a:stretch>
            <a:fillRect/>
          </a:stretch>
        </p:blipFill>
        <p:spPr>
          <a:xfrm>
            <a:off x="16979503" y="6968687"/>
            <a:ext cx="965201" cy="406401"/>
          </a:xfrm>
          <a:prstGeom prst="rect">
            <a:avLst/>
          </a:prstGeom>
          <a:ln w="12700">
            <a:miter lim="400000"/>
          </a:ln>
        </p:spPr>
      </p:pic>
      <p:pic>
        <p:nvPicPr>
          <p:cNvPr id="422" name="Image" descr="Image"/>
          <p:cNvPicPr>
            <a:picLocks noChangeAspect="1"/>
          </p:cNvPicPr>
          <p:nvPr/>
        </p:nvPicPr>
        <p:blipFill>
          <a:blip r:embed="rId5"/>
          <a:stretch>
            <a:fillRect/>
          </a:stretch>
        </p:blipFill>
        <p:spPr>
          <a:xfrm>
            <a:off x="16973153" y="8150436"/>
            <a:ext cx="977901" cy="406401"/>
          </a:xfrm>
          <a:prstGeom prst="rect">
            <a:avLst/>
          </a:prstGeom>
          <a:ln w="12700">
            <a:miter lim="400000"/>
          </a:ln>
        </p:spPr>
      </p:pic>
      <p:pic>
        <p:nvPicPr>
          <p:cNvPr id="423" name="Image" descr="Image"/>
          <p:cNvPicPr>
            <a:picLocks noChangeAspect="1"/>
          </p:cNvPicPr>
          <p:nvPr/>
        </p:nvPicPr>
        <p:blipFill>
          <a:blip r:embed="rId6"/>
          <a:stretch>
            <a:fillRect/>
          </a:stretch>
        </p:blipFill>
        <p:spPr>
          <a:xfrm>
            <a:off x="13985188" y="8196451"/>
            <a:ext cx="977901" cy="406401"/>
          </a:xfrm>
          <a:prstGeom prst="rect">
            <a:avLst/>
          </a:prstGeom>
          <a:ln w="12700">
            <a:miter lim="400000"/>
          </a:ln>
        </p:spPr>
      </p:pic>
      <p:pic>
        <p:nvPicPr>
          <p:cNvPr id="424" name="Image" descr="Image"/>
          <p:cNvPicPr>
            <a:picLocks noChangeAspect="1"/>
          </p:cNvPicPr>
          <p:nvPr/>
        </p:nvPicPr>
        <p:blipFill>
          <a:blip r:embed="rId7"/>
          <a:stretch>
            <a:fillRect/>
          </a:stretch>
        </p:blipFill>
        <p:spPr>
          <a:xfrm>
            <a:off x="16973153" y="9332184"/>
            <a:ext cx="977901" cy="304801"/>
          </a:xfrm>
          <a:prstGeom prst="rect">
            <a:avLst/>
          </a:prstGeom>
          <a:ln w="12700">
            <a:miter lim="400000"/>
          </a:ln>
        </p:spPr>
      </p:pic>
      <p:pic>
        <p:nvPicPr>
          <p:cNvPr id="425" name="Image" descr="Image"/>
          <p:cNvPicPr>
            <a:picLocks noChangeAspect="1"/>
          </p:cNvPicPr>
          <p:nvPr/>
        </p:nvPicPr>
        <p:blipFill>
          <a:blip r:embed="rId8"/>
          <a:stretch>
            <a:fillRect/>
          </a:stretch>
        </p:blipFill>
        <p:spPr>
          <a:xfrm>
            <a:off x="16966803" y="10537421"/>
            <a:ext cx="990601" cy="304801"/>
          </a:xfrm>
          <a:prstGeom prst="rect">
            <a:avLst/>
          </a:prstGeom>
          <a:ln w="12700">
            <a:miter lim="400000"/>
          </a:ln>
        </p:spPr>
      </p:pic>
      <p:pic>
        <p:nvPicPr>
          <p:cNvPr id="426" name="Image" descr="Image"/>
          <p:cNvPicPr>
            <a:picLocks noChangeAspect="1"/>
          </p:cNvPicPr>
          <p:nvPr/>
        </p:nvPicPr>
        <p:blipFill>
          <a:blip r:embed="rId9"/>
          <a:stretch>
            <a:fillRect/>
          </a:stretch>
        </p:blipFill>
        <p:spPr>
          <a:xfrm>
            <a:off x="13207536" y="9898945"/>
            <a:ext cx="977901" cy="304801"/>
          </a:xfrm>
          <a:prstGeom prst="rect">
            <a:avLst/>
          </a:prstGeom>
          <a:ln w="12700">
            <a:miter lim="400000"/>
          </a:ln>
        </p:spPr>
      </p:pic>
      <p:grpSp>
        <p:nvGrpSpPr>
          <p:cNvPr id="429" name="Group"/>
          <p:cNvGrpSpPr/>
          <p:nvPr/>
        </p:nvGrpSpPr>
        <p:grpSpPr>
          <a:xfrm>
            <a:off x="0" y="1692"/>
            <a:ext cx="24384000" cy="2691264"/>
            <a:chOff x="0" y="0"/>
            <a:chExt cx="24384000" cy="2691263"/>
          </a:xfrm>
        </p:grpSpPr>
        <p:pic>
          <p:nvPicPr>
            <p:cNvPr id="427" name="DTE workshop PPT-16x9 background.png" descr="DTE workshop PPT-16x9 background.png"/>
            <p:cNvPicPr>
              <a:picLocks noChangeAspect="1"/>
            </p:cNvPicPr>
            <p:nvPr/>
          </p:nvPicPr>
          <p:blipFill>
            <a:blip r:embed="rId10"/>
            <a:srcRect b="80373"/>
            <a:stretch>
              <a:fillRect/>
            </a:stretch>
          </p:blipFill>
          <p:spPr>
            <a:xfrm>
              <a:off x="0" y="0"/>
              <a:ext cx="24384000" cy="2691264"/>
            </a:xfrm>
            <a:prstGeom prst="rect">
              <a:avLst/>
            </a:prstGeom>
            <a:ln w="12700" cap="flat">
              <a:noFill/>
              <a:miter lim="400000"/>
            </a:ln>
            <a:effectLst/>
          </p:spPr>
        </p:pic>
        <p:sp>
          <p:nvSpPr>
            <p:cNvPr id="42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430" name="Because the thing that is estimated—the branch lengths in expected number of substitutions per site, v—is the product of rate and time, molecular data cannot be used to estimate rate and time separately."/>
          <p:cNvSpPr txBox="1"/>
          <p:nvPr/>
        </p:nvSpPr>
        <p:spPr>
          <a:xfrm>
            <a:off x="1498663" y="3122372"/>
            <a:ext cx="21386674" cy="1213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Because the thing that is estimated—the branch lengths in expected number of substitutions per site, </a:t>
            </a:r>
            <a:r>
              <a:rPr i="1">
                <a:latin typeface="Times New Roman"/>
                <a:ea typeface="Times New Roman"/>
                <a:cs typeface="Times New Roman"/>
                <a:sym typeface="Times New Roman"/>
              </a:rPr>
              <a:t>v</a:t>
            </a:r>
            <a:r>
              <a:t>—is the product of rate and time, molecular data cannot be used to estimate rate and time separately.</a:t>
            </a:r>
          </a:p>
        </p:txBody>
      </p:sp>
      <p:sp>
        <p:nvSpPr>
          <p:cNvPr id="431" name="A"/>
          <p:cNvSpPr txBox="1"/>
          <p:nvPr/>
        </p:nvSpPr>
        <p:spPr>
          <a:xfrm>
            <a:off x="8520124" y="8255745"/>
            <a:ext cx="338329"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432" name="C"/>
          <p:cNvSpPr txBox="1"/>
          <p:nvPr/>
        </p:nvSpPr>
        <p:spPr>
          <a:xfrm>
            <a:off x="7935924" y="7151499"/>
            <a:ext cx="364644"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433" name="B"/>
          <p:cNvSpPr txBox="1"/>
          <p:nvPr/>
        </p:nvSpPr>
        <p:spPr>
          <a:xfrm>
            <a:off x="5133458" y="5962930"/>
            <a:ext cx="351486"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434" name="D"/>
          <p:cNvSpPr txBox="1"/>
          <p:nvPr/>
        </p:nvSpPr>
        <p:spPr>
          <a:xfrm>
            <a:off x="5662624" y="9399399"/>
            <a:ext cx="3578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435" name="E"/>
          <p:cNvSpPr txBox="1"/>
          <p:nvPr/>
        </p:nvSpPr>
        <p:spPr>
          <a:xfrm>
            <a:off x="6725191" y="10580499"/>
            <a:ext cx="318415"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pic>
        <p:nvPicPr>
          <p:cNvPr id="436" name="Image" descr="Image"/>
          <p:cNvPicPr>
            <a:picLocks noChangeAspect="1"/>
          </p:cNvPicPr>
          <p:nvPr/>
        </p:nvPicPr>
        <p:blipFill>
          <a:blip r:embed="rId11"/>
          <a:stretch>
            <a:fillRect/>
          </a:stretch>
        </p:blipFill>
        <p:spPr>
          <a:xfrm>
            <a:off x="1456994" y="9702865"/>
            <a:ext cx="304801" cy="254001"/>
          </a:xfrm>
          <a:prstGeom prst="rect">
            <a:avLst/>
          </a:prstGeom>
          <a:ln w="12700">
            <a:miter lim="400000"/>
          </a:ln>
        </p:spPr>
      </p:pic>
      <p:pic>
        <p:nvPicPr>
          <p:cNvPr id="437" name="Image" descr="Image"/>
          <p:cNvPicPr>
            <a:picLocks noChangeAspect="1"/>
          </p:cNvPicPr>
          <p:nvPr/>
        </p:nvPicPr>
        <p:blipFill>
          <a:blip r:embed="rId12"/>
          <a:stretch>
            <a:fillRect/>
          </a:stretch>
        </p:blipFill>
        <p:spPr>
          <a:xfrm>
            <a:off x="4194122" y="9247782"/>
            <a:ext cx="317501" cy="254001"/>
          </a:xfrm>
          <a:prstGeom prst="rect">
            <a:avLst/>
          </a:prstGeom>
          <a:ln w="12700">
            <a:miter lim="400000"/>
          </a:ln>
        </p:spPr>
      </p:pic>
      <p:pic>
        <p:nvPicPr>
          <p:cNvPr id="438" name="Image" descr="Image"/>
          <p:cNvPicPr>
            <a:picLocks noChangeAspect="1"/>
          </p:cNvPicPr>
          <p:nvPr/>
        </p:nvPicPr>
        <p:blipFill>
          <a:blip r:embed="rId13"/>
          <a:stretch>
            <a:fillRect/>
          </a:stretch>
        </p:blipFill>
        <p:spPr>
          <a:xfrm>
            <a:off x="4520936" y="11119504"/>
            <a:ext cx="317501" cy="241301"/>
          </a:xfrm>
          <a:prstGeom prst="rect">
            <a:avLst/>
          </a:prstGeom>
          <a:ln w="12700">
            <a:miter lim="400000"/>
          </a:ln>
        </p:spPr>
      </p:pic>
      <p:sp>
        <p:nvSpPr>
          <p:cNvPr id="439" name="/2"/>
          <p:cNvSpPr txBox="1"/>
          <p:nvPr/>
        </p:nvSpPr>
        <p:spPr>
          <a:xfrm>
            <a:off x="1696059" y="9757155"/>
            <a:ext cx="340107" cy="3992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440" name="Image" descr="Image"/>
          <p:cNvPicPr>
            <a:picLocks noChangeAspect="1"/>
          </p:cNvPicPr>
          <p:nvPr/>
        </p:nvPicPr>
        <p:blipFill>
          <a:blip r:embed="rId11"/>
          <a:stretch>
            <a:fillRect/>
          </a:stretch>
        </p:blipFill>
        <p:spPr>
          <a:xfrm>
            <a:off x="1576527" y="6493999"/>
            <a:ext cx="304801" cy="254001"/>
          </a:xfrm>
          <a:prstGeom prst="rect">
            <a:avLst/>
          </a:prstGeom>
          <a:ln w="12700">
            <a:miter lim="400000"/>
          </a:ln>
        </p:spPr>
      </p:pic>
      <p:sp>
        <p:nvSpPr>
          <p:cNvPr id="441" name="/2"/>
          <p:cNvSpPr txBox="1"/>
          <p:nvPr/>
        </p:nvSpPr>
        <p:spPr>
          <a:xfrm>
            <a:off x="1815592" y="6548289"/>
            <a:ext cx="340107" cy="399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i="1">
                <a:latin typeface="Helvetica Neue Light"/>
                <a:ea typeface="Helvetica Neue Light"/>
                <a:cs typeface="Helvetica Neue Light"/>
                <a:sym typeface="Helvetica Neue Light"/>
              </a:defRPr>
            </a:lvl1pPr>
          </a:lstStyle>
          <a:p>
            <a:r>
              <a:t>/2</a:t>
            </a:r>
          </a:p>
        </p:txBody>
      </p:sp>
      <p:pic>
        <p:nvPicPr>
          <p:cNvPr id="442" name="Image" descr="Image"/>
          <p:cNvPicPr>
            <a:picLocks noChangeAspect="1"/>
          </p:cNvPicPr>
          <p:nvPr/>
        </p:nvPicPr>
        <p:blipFill>
          <a:blip r:embed="rId14"/>
          <a:stretch>
            <a:fillRect/>
          </a:stretch>
        </p:blipFill>
        <p:spPr>
          <a:xfrm>
            <a:off x="6521423" y="6980485"/>
            <a:ext cx="304801" cy="254001"/>
          </a:xfrm>
          <a:prstGeom prst="rect">
            <a:avLst/>
          </a:prstGeom>
          <a:ln w="12700">
            <a:miter lim="400000"/>
          </a:ln>
        </p:spPr>
      </p:pic>
      <p:pic>
        <p:nvPicPr>
          <p:cNvPr id="443" name="Image" descr="Image"/>
          <p:cNvPicPr>
            <a:picLocks noChangeAspect="1"/>
          </p:cNvPicPr>
          <p:nvPr/>
        </p:nvPicPr>
        <p:blipFill>
          <a:blip r:embed="rId15"/>
          <a:stretch>
            <a:fillRect/>
          </a:stretch>
        </p:blipFill>
        <p:spPr>
          <a:xfrm>
            <a:off x="6674848" y="8041282"/>
            <a:ext cx="317501" cy="241301"/>
          </a:xfrm>
          <a:prstGeom prst="rect">
            <a:avLst/>
          </a:prstGeom>
          <a:ln w="12700">
            <a:miter lim="400000"/>
          </a:ln>
        </p:spPr>
      </p:pic>
      <p:pic>
        <p:nvPicPr>
          <p:cNvPr id="444" name="Image" descr="Image"/>
          <p:cNvPicPr>
            <a:picLocks noChangeAspect="1"/>
          </p:cNvPicPr>
          <p:nvPr/>
        </p:nvPicPr>
        <p:blipFill>
          <a:blip r:embed="rId16"/>
          <a:stretch>
            <a:fillRect/>
          </a:stretch>
        </p:blipFill>
        <p:spPr>
          <a:xfrm>
            <a:off x="3923810" y="7602320"/>
            <a:ext cx="304801" cy="254001"/>
          </a:xfrm>
          <a:prstGeom prst="rect">
            <a:avLst/>
          </a:prstGeom>
          <a:ln w="12700">
            <a:miter lim="400000"/>
          </a:ln>
        </p:spPr>
      </p:pic>
      <p:pic>
        <p:nvPicPr>
          <p:cNvPr id="445" name="Image" descr="Image"/>
          <p:cNvPicPr>
            <a:picLocks noChangeAspect="1"/>
          </p:cNvPicPr>
          <p:nvPr/>
        </p:nvPicPr>
        <p:blipFill>
          <a:blip r:embed="rId17"/>
          <a:stretch>
            <a:fillRect/>
          </a:stretch>
        </p:blipFill>
        <p:spPr>
          <a:xfrm>
            <a:off x="3791518" y="5839229"/>
            <a:ext cx="317501" cy="254001"/>
          </a:xfrm>
          <a:prstGeom prst="rect">
            <a:avLst/>
          </a:prstGeom>
          <a:ln w="12700">
            <a:miter lim="400000"/>
          </a:ln>
        </p:spPr>
      </p:pic>
      <p:sp>
        <p:nvSpPr>
          <p:cNvPr id="446" name="Double Arrow"/>
          <p:cNvSpPr/>
          <p:nvPr/>
        </p:nvSpPr>
        <p:spPr>
          <a:xfrm>
            <a:off x="9153826" y="8542866"/>
            <a:ext cx="2287054" cy="254001"/>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447" name="unrooted_tree2_nowRooted.png" descr="unrooted_tree2_nowRooted.png"/>
          <p:cNvPicPr>
            <a:picLocks noChangeAspect="1"/>
          </p:cNvPicPr>
          <p:nvPr/>
        </p:nvPicPr>
        <p:blipFill>
          <a:blip r:embed="rId18"/>
          <a:stretch>
            <a:fillRect/>
          </a:stretch>
        </p:blipFill>
        <p:spPr>
          <a:xfrm>
            <a:off x="1015736" y="6155266"/>
            <a:ext cx="7327901" cy="4724401"/>
          </a:xfrm>
          <a:prstGeom prst="rect">
            <a:avLst/>
          </a:prstGeom>
          <a:ln w="12700">
            <a:miter lim="400000"/>
          </a:ln>
        </p:spPr>
      </p:pic>
      <p:sp>
        <p:nvSpPr>
          <p:cNvPr id="448" name="why is this so hard?"/>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449" name="Non-identifiability of rate and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sp>
        <p:nvSpPr>
          <p:cNvPr id="450" name="For a given branch, you can, e.g., double the rate and halve the duration (time), and get the exact same probability of the data (likelihood) as you would if left the branch in its original state."/>
          <p:cNvSpPr txBox="1"/>
          <p:nvPr/>
        </p:nvSpPr>
        <p:spPr>
          <a:xfrm>
            <a:off x="1625663" y="11752419"/>
            <a:ext cx="21386674" cy="1205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r>
              <a:t>For a given branch, you can, e.g., double the rate and halve the duration (time), and get the exact same probability of the data (likelihood) as you would if left the branch in its original state.</a:t>
            </a:r>
          </a:p>
        </p:txBody>
      </p:sp>
      <p:sp>
        <p:nvSpPr>
          <p:cNvPr id="451" name="A"/>
          <p:cNvSpPr txBox="1"/>
          <p:nvPr/>
        </p:nvSpPr>
        <p:spPr>
          <a:xfrm>
            <a:off x="20039024" y="8448080"/>
            <a:ext cx="338329"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A</a:t>
            </a:r>
          </a:p>
        </p:txBody>
      </p:sp>
      <p:sp>
        <p:nvSpPr>
          <p:cNvPr id="452" name="C"/>
          <p:cNvSpPr txBox="1"/>
          <p:nvPr/>
        </p:nvSpPr>
        <p:spPr>
          <a:xfrm>
            <a:off x="20025867" y="7343835"/>
            <a:ext cx="364643"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C</a:t>
            </a:r>
          </a:p>
        </p:txBody>
      </p:sp>
      <p:sp>
        <p:nvSpPr>
          <p:cNvPr id="453" name="B"/>
          <p:cNvSpPr txBox="1"/>
          <p:nvPr/>
        </p:nvSpPr>
        <p:spPr>
          <a:xfrm>
            <a:off x="20032447" y="6155266"/>
            <a:ext cx="351486"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B</a:t>
            </a:r>
          </a:p>
        </p:txBody>
      </p:sp>
      <p:sp>
        <p:nvSpPr>
          <p:cNvPr id="454" name="D"/>
          <p:cNvSpPr txBox="1"/>
          <p:nvPr/>
        </p:nvSpPr>
        <p:spPr>
          <a:xfrm>
            <a:off x="20029245" y="9591735"/>
            <a:ext cx="357887"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D</a:t>
            </a:r>
          </a:p>
        </p:txBody>
      </p:sp>
      <p:sp>
        <p:nvSpPr>
          <p:cNvPr id="455" name="E"/>
          <p:cNvSpPr txBox="1"/>
          <p:nvPr/>
        </p:nvSpPr>
        <p:spPr>
          <a:xfrm>
            <a:off x="20048982" y="10772835"/>
            <a:ext cx="318415" cy="523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atin typeface="Helvetica Neue"/>
                <a:ea typeface="Helvetica Neue"/>
                <a:cs typeface="Helvetica Neue"/>
                <a:sym typeface="Helvetica Neue"/>
              </a:defRPr>
            </a:lvl1pPr>
          </a:lstStyle>
          <a:p>
            <a:r>
              <a:t>E</a:t>
            </a:r>
          </a:p>
        </p:txBody>
      </p:sp>
      <p:sp>
        <p:nvSpPr>
          <p:cNvPr id="456" name="Rectangle"/>
          <p:cNvSpPr/>
          <p:nvPr/>
        </p:nvSpPr>
        <p:spPr>
          <a:xfrm>
            <a:off x="9104645" y="8204200"/>
            <a:ext cx="840186" cy="1270000"/>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457" name="unrooted_tree2_nowRootedchrono.2.pdf" descr="unrooted_tree2_nowRootedchrono.2.pdf"/>
          <p:cNvPicPr>
            <a:picLocks noChangeAspect="1"/>
          </p:cNvPicPr>
          <p:nvPr/>
        </p:nvPicPr>
        <p:blipFill>
          <a:blip r:embed="rId19"/>
          <a:stretch>
            <a:fillRect/>
          </a:stretch>
        </p:blipFill>
        <p:spPr>
          <a:xfrm>
            <a:off x="12486944" y="6371166"/>
            <a:ext cx="7188201" cy="4597401"/>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Image" descr="Image"/>
          <p:cNvPicPr>
            <a:picLocks noChangeAspect="1"/>
          </p:cNvPicPr>
          <p:nvPr/>
        </p:nvPicPr>
        <p:blipFill>
          <a:blip r:embed="rId2"/>
          <a:stretch>
            <a:fillRect/>
          </a:stretch>
        </p:blipFill>
        <p:spPr>
          <a:xfrm>
            <a:off x="14460239" y="10703862"/>
            <a:ext cx="642446" cy="200244"/>
          </a:xfrm>
          <a:prstGeom prst="rect">
            <a:avLst/>
          </a:prstGeom>
          <a:ln w="12700">
            <a:miter lim="400000"/>
          </a:ln>
        </p:spPr>
      </p:pic>
      <p:pic>
        <p:nvPicPr>
          <p:cNvPr id="547" name="Image" descr="Image"/>
          <p:cNvPicPr>
            <a:picLocks noChangeAspect="1"/>
          </p:cNvPicPr>
          <p:nvPr/>
        </p:nvPicPr>
        <p:blipFill>
          <a:blip r:embed="rId3"/>
          <a:stretch>
            <a:fillRect/>
          </a:stretch>
        </p:blipFill>
        <p:spPr>
          <a:xfrm>
            <a:off x="16279327" y="11125433"/>
            <a:ext cx="642446" cy="200243"/>
          </a:xfrm>
          <a:prstGeom prst="rect">
            <a:avLst/>
          </a:prstGeom>
          <a:ln w="12700">
            <a:miter lim="400000"/>
          </a:ln>
        </p:spPr>
      </p:pic>
      <p:pic>
        <p:nvPicPr>
          <p:cNvPr id="548" name="Image" descr="Image"/>
          <p:cNvPicPr>
            <a:picLocks noChangeAspect="1"/>
          </p:cNvPicPr>
          <p:nvPr/>
        </p:nvPicPr>
        <p:blipFill>
          <a:blip r:embed="rId4"/>
          <a:stretch>
            <a:fillRect/>
          </a:stretch>
        </p:blipFill>
        <p:spPr>
          <a:xfrm>
            <a:off x="16283499" y="10352210"/>
            <a:ext cx="634102" cy="200244"/>
          </a:xfrm>
          <a:prstGeom prst="rect">
            <a:avLst/>
          </a:prstGeom>
          <a:ln w="12700">
            <a:miter lim="400000"/>
          </a:ln>
        </p:spPr>
      </p:pic>
      <p:pic>
        <p:nvPicPr>
          <p:cNvPr id="549" name="unrooted_tree2_nowRooted.pdf" descr="unrooted_tree2_nowRooted.pdf"/>
          <p:cNvPicPr>
            <a:picLocks noChangeAspect="1"/>
          </p:cNvPicPr>
          <p:nvPr/>
        </p:nvPicPr>
        <p:blipFill>
          <a:blip r:embed="rId5"/>
          <a:stretch>
            <a:fillRect/>
          </a:stretch>
        </p:blipFill>
        <p:spPr>
          <a:xfrm>
            <a:off x="12843957" y="9892913"/>
            <a:ext cx="4722389" cy="3020327"/>
          </a:xfrm>
          <a:prstGeom prst="rect">
            <a:avLst/>
          </a:prstGeom>
          <a:ln w="12700">
            <a:miter lim="400000"/>
          </a:ln>
        </p:spPr>
      </p:pic>
      <p:pic>
        <p:nvPicPr>
          <p:cNvPr id="550" name="Image" descr="Image"/>
          <p:cNvPicPr>
            <a:picLocks noChangeAspect="1"/>
          </p:cNvPicPr>
          <p:nvPr/>
        </p:nvPicPr>
        <p:blipFill>
          <a:blip r:embed="rId6"/>
          <a:stretch>
            <a:fillRect/>
          </a:stretch>
        </p:blipFill>
        <p:spPr>
          <a:xfrm>
            <a:off x="13170264" y="10123835"/>
            <a:ext cx="642446" cy="200244"/>
          </a:xfrm>
          <a:prstGeom prst="rect">
            <a:avLst/>
          </a:prstGeom>
          <a:ln w="12700">
            <a:miter lim="400000"/>
          </a:ln>
        </p:spPr>
      </p:pic>
      <p:pic>
        <p:nvPicPr>
          <p:cNvPr id="551" name="Image" descr="Image"/>
          <p:cNvPicPr>
            <a:picLocks noChangeAspect="1"/>
          </p:cNvPicPr>
          <p:nvPr/>
        </p:nvPicPr>
        <p:blipFill>
          <a:blip r:embed="rId7"/>
          <a:stretch>
            <a:fillRect/>
          </a:stretch>
        </p:blipFill>
        <p:spPr>
          <a:xfrm>
            <a:off x="15664997" y="9616102"/>
            <a:ext cx="642446" cy="200243"/>
          </a:xfrm>
          <a:prstGeom prst="rect">
            <a:avLst/>
          </a:prstGeom>
          <a:ln w="12700">
            <a:miter lim="400000"/>
          </a:ln>
        </p:spPr>
      </p:pic>
      <p:pic>
        <p:nvPicPr>
          <p:cNvPr id="552" name="Image" descr="Image"/>
          <p:cNvPicPr>
            <a:picLocks noChangeAspect="1"/>
          </p:cNvPicPr>
          <p:nvPr/>
        </p:nvPicPr>
        <p:blipFill>
          <a:blip r:embed="rId8"/>
          <a:stretch>
            <a:fillRect/>
          </a:stretch>
        </p:blipFill>
        <p:spPr>
          <a:xfrm>
            <a:off x="15791234" y="11838195"/>
            <a:ext cx="642446" cy="200243"/>
          </a:xfrm>
          <a:prstGeom prst="rect">
            <a:avLst/>
          </a:prstGeom>
          <a:ln w="12700">
            <a:miter lim="400000"/>
          </a:ln>
        </p:spPr>
      </p:pic>
      <p:pic>
        <p:nvPicPr>
          <p:cNvPr id="553" name="Image" descr="Image"/>
          <p:cNvPicPr>
            <a:picLocks noChangeAspect="1"/>
          </p:cNvPicPr>
          <p:nvPr/>
        </p:nvPicPr>
        <p:blipFill>
          <a:blip r:embed="rId9"/>
          <a:stretch>
            <a:fillRect/>
          </a:stretch>
        </p:blipFill>
        <p:spPr>
          <a:xfrm>
            <a:off x="15787064" y="12629992"/>
            <a:ext cx="650789" cy="200244"/>
          </a:xfrm>
          <a:prstGeom prst="rect">
            <a:avLst/>
          </a:prstGeom>
          <a:ln w="12700">
            <a:miter lim="400000"/>
          </a:ln>
        </p:spPr>
      </p:pic>
      <p:pic>
        <p:nvPicPr>
          <p:cNvPr id="554" name="Image" descr="Image"/>
          <p:cNvPicPr>
            <a:picLocks noChangeAspect="1"/>
          </p:cNvPicPr>
          <p:nvPr/>
        </p:nvPicPr>
        <p:blipFill>
          <a:blip r:embed="rId10"/>
          <a:stretch>
            <a:fillRect/>
          </a:stretch>
        </p:blipFill>
        <p:spPr>
          <a:xfrm>
            <a:off x="13317360" y="12210536"/>
            <a:ext cx="642446" cy="200244"/>
          </a:xfrm>
          <a:prstGeom prst="rect">
            <a:avLst/>
          </a:prstGeom>
          <a:ln w="12700">
            <a:miter lim="400000"/>
          </a:ln>
        </p:spPr>
      </p:pic>
      <p:grpSp>
        <p:nvGrpSpPr>
          <p:cNvPr id="557" name="Group"/>
          <p:cNvGrpSpPr/>
          <p:nvPr/>
        </p:nvGrpSpPr>
        <p:grpSpPr>
          <a:xfrm>
            <a:off x="0" y="1692"/>
            <a:ext cx="24384000" cy="2691264"/>
            <a:chOff x="0" y="0"/>
            <a:chExt cx="24384000" cy="2691263"/>
          </a:xfrm>
        </p:grpSpPr>
        <p:pic>
          <p:nvPicPr>
            <p:cNvPr id="555" name="DTE workshop PPT-16x9 background.png" descr="DTE workshop PPT-16x9 background.png"/>
            <p:cNvPicPr>
              <a:picLocks noChangeAspect="1"/>
            </p:cNvPicPr>
            <p:nvPr/>
          </p:nvPicPr>
          <p:blipFill>
            <a:blip r:embed="rId11"/>
            <a:srcRect b="80373"/>
            <a:stretch>
              <a:fillRect/>
            </a:stretch>
          </p:blipFill>
          <p:spPr>
            <a:xfrm>
              <a:off x="0" y="0"/>
              <a:ext cx="24384000" cy="2691264"/>
            </a:xfrm>
            <a:prstGeom prst="rect">
              <a:avLst/>
            </a:prstGeom>
            <a:ln w="12700" cap="flat">
              <a:noFill/>
              <a:miter lim="400000"/>
            </a:ln>
            <a:effectLst/>
          </p:spPr>
        </p:pic>
        <p:sp>
          <p:nvSpPr>
            <p:cNvPr id="55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58" name="Because rate and time are non-identifiable from molecular data:…"/>
          <p:cNvSpPr txBox="1"/>
          <p:nvPr/>
        </p:nvSpPr>
        <p:spPr>
          <a:xfrm>
            <a:off x="1498663" y="3122372"/>
            <a:ext cx="21386674" cy="6011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sz="3200" dirty="0"/>
              <a:t>Because rate and time are non-identifiable from molecular data: </a:t>
            </a:r>
            <a:br>
              <a:rPr lang="en-US" sz="3200" dirty="0"/>
            </a:b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One cannot use maximum likelihood for divergence-time estimation (penalized likelihood approaches, such as in </a:t>
            </a:r>
            <a:r>
              <a:rPr sz="3200" dirty="0">
                <a:solidFill>
                  <a:schemeClr val="bg1"/>
                </a:solidFill>
                <a:latin typeface="American Typewriter"/>
                <a:ea typeface="American Typewriter"/>
                <a:cs typeface="American Typewriter"/>
                <a:sym typeface="American Typewriter"/>
              </a:rPr>
              <a:t>r8s</a:t>
            </a:r>
            <a:r>
              <a:rPr sz="3200" dirty="0">
                <a:solidFill>
                  <a:schemeClr val="bg1"/>
                </a:solidFill>
              </a:rPr>
              <a:t> or the R function </a:t>
            </a:r>
            <a:r>
              <a:rPr sz="3200" dirty="0" err="1">
                <a:solidFill>
                  <a:schemeClr val="bg1"/>
                </a:solidFill>
                <a:latin typeface="American Typewriter"/>
                <a:ea typeface="American Typewriter"/>
                <a:cs typeface="American Typewriter"/>
                <a:sym typeface="American Typewriter"/>
              </a:rPr>
              <a:t>chronos</a:t>
            </a:r>
            <a:r>
              <a:rPr sz="3200" dirty="0">
                <a:solidFill>
                  <a:schemeClr val="bg1"/>
                </a:solidFill>
              </a:rPr>
              <a:t> rely on a prior-like “smoothing parameter” and so are sort-of Bayesian)</a:t>
            </a:r>
          </a:p>
          <a:p>
            <a:pPr algn="l">
              <a:defRPr sz="3400">
                <a:latin typeface="Helvetica Neue Light"/>
                <a:ea typeface="Helvetica Neue Light"/>
                <a:cs typeface="Helvetica Neue Light"/>
                <a:sym typeface="Helvetica Neue Light"/>
              </a:defRPr>
            </a:pPr>
            <a:endParaRPr sz="3200" dirty="0">
              <a:solidFill>
                <a:schemeClr val="bg1"/>
              </a:solidFill>
            </a:endParaRPr>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In a Bayesian framework, the disentanglement of rate and time (to get relative divergence times) comes from the model (the likelihood of any of a set of rate/time combinations is the same, so it’s only the prior that distinguishes among them), not from the data, so these analyses are very “model-sensitive” aka “prior-sensitive”</a:t>
            </a:r>
          </a:p>
          <a:p>
            <a:pPr algn="l">
              <a:defRPr sz="3400">
                <a:latin typeface="Helvetica Neue Light"/>
                <a:ea typeface="Helvetica Neue Light"/>
                <a:cs typeface="Helvetica Neue Light"/>
                <a:sym typeface="Helvetica Neue Light"/>
              </a:defRPr>
            </a:pPr>
            <a:endParaRPr sz="3200" dirty="0">
              <a:solidFill>
                <a:schemeClr val="bg1"/>
              </a:solidFill>
            </a:endParaRPr>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This is a very different situation than typical for Bayesian analyses, where we’re used to being able to overwhelm the prior with informative data. No amount of (sequence) data can overwhelm the model, because sequence data only give us </a:t>
            </a:r>
            <a:r>
              <a:rPr sz="3200" i="1" dirty="0">
                <a:solidFill>
                  <a:schemeClr val="bg1"/>
                </a:solidFill>
                <a:latin typeface="Times New Roman"/>
                <a:ea typeface="Times New Roman"/>
                <a:cs typeface="Times New Roman"/>
                <a:sym typeface="Times New Roman"/>
              </a:rPr>
              <a:t>v</a:t>
            </a:r>
            <a:r>
              <a:rPr sz="3200" dirty="0">
                <a:solidFill>
                  <a:schemeClr val="bg1"/>
                </a:solidFill>
              </a:rPr>
              <a:t>, and infinite combinations of different durations and rates result in any given </a:t>
            </a:r>
            <a:r>
              <a:rPr sz="3200" i="1" dirty="0">
                <a:solidFill>
                  <a:schemeClr val="bg1"/>
                </a:solidFill>
                <a:latin typeface="Times New Roman"/>
                <a:ea typeface="Times New Roman"/>
                <a:cs typeface="Times New Roman"/>
                <a:sym typeface="Times New Roman"/>
              </a:rPr>
              <a:t>v</a:t>
            </a:r>
          </a:p>
        </p:txBody>
      </p:sp>
      <p:sp>
        <p:nvSpPr>
          <p:cNvPr id="559" name="why is this so hard?"/>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560" name="Non-identifiability of rate and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pic>
        <p:nvPicPr>
          <p:cNvPr id="561" name="Image" descr="Image"/>
          <p:cNvPicPr>
            <a:picLocks noChangeAspect="1"/>
          </p:cNvPicPr>
          <p:nvPr/>
        </p:nvPicPr>
        <p:blipFill>
          <a:blip r:embed="rId12"/>
          <a:stretch>
            <a:fillRect/>
          </a:stretch>
        </p:blipFill>
        <p:spPr>
          <a:xfrm>
            <a:off x="5540512" y="12090306"/>
            <a:ext cx="201717" cy="168098"/>
          </a:xfrm>
          <a:prstGeom prst="rect">
            <a:avLst/>
          </a:prstGeom>
          <a:ln w="12700">
            <a:miter lim="400000"/>
          </a:ln>
        </p:spPr>
      </p:pic>
      <p:pic>
        <p:nvPicPr>
          <p:cNvPr id="562" name="Image" descr="Image"/>
          <p:cNvPicPr>
            <a:picLocks noChangeAspect="1"/>
          </p:cNvPicPr>
          <p:nvPr/>
        </p:nvPicPr>
        <p:blipFill>
          <a:blip r:embed="rId13"/>
          <a:stretch>
            <a:fillRect/>
          </a:stretch>
        </p:blipFill>
        <p:spPr>
          <a:xfrm>
            <a:off x="7351934" y="11789134"/>
            <a:ext cx="210121" cy="168097"/>
          </a:xfrm>
          <a:prstGeom prst="rect">
            <a:avLst/>
          </a:prstGeom>
          <a:ln w="12700">
            <a:miter lim="400000"/>
          </a:ln>
        </p:spPr>
      </p:pic>
      <p:pic>
        <p:nvPicPr>
          <p:cNvPr id="563" name="Image" descr="Image"/>
          <p:cNvPicPr>
            <a:picLocks noChangeAspect="1"/>
          </p:cNvPicPr>
          <p:nvPr/>
        </p:nvPicPr>
        <p:blipFill>
          <a:blip r:embed="rId14"/>
          <a:stretch>
            <a:fillRect/>
          </a:stretch>
        </p:blipFill>
        <p:spPr>
          <a:xfrm>
            <a:off x="7568218" y="13027833"/>
            <a:ext cx="210121" cy="159692"/>
          </a:xfrm>
          <a:prstGeom prst="rect">
            <a:avLst/>
          </a:prstGeom>
          <a:ln w="12700">
            <a:miter lim="400000"/>
          </a:ln>
        </p:spPr>
      </p:pic>
      <p:pic>
        <p:nvPicPr>
          <p:cNvPr id="564" name="Image" descr="Image"/>
          <p:cNvPicPr>
            <a:picLocks noChangeAspect="1"/>
          </p:cNvPicPr>
          <p:nvPr/>
        </p:nvPicPr>
        <p:blipFill>
          <a:blip r:embed="rId12"/>
          <a:stretch>
            <a:fillRect/>
          </a:stretch>
        </p:blipFill>
        <p:spPr>
          <a:xfrm>
            <a:off x="5619619" y="9966691"/>
            <a:ext cx="201716" cy="168097"/>
          </a:xfrm>
          <a:prstGeom prst="rect">
            <a:avLst/>
          </a:prstGeom>
          <a:ln w="12700">
            <a:miter lim="400000"/>
          </a:ln>
        </p:spPr>
      </p:pic>
      <p:sp>
        <p:nvSpPr>
          <p:cNvPr id="565" name="/2"/>
          <p:cNvSpPr txBox="1"/>
          <p:nvPr/>
        </p:nvSpPr>
        <p:spPr>
          <a:xfrm>
            <a:off x="5777831" y="10002620"/>
            <a:ext cx="319373" cy="264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pic>
        <p:nvPicPr>
          <p:cNvPr id="566" name="Image" descr="Image"/>
          <p:cNvPicPr>
            <a:picLocks noChangeAspect="1"/>
          </p:cNvPicPr>
          <p:nvPr/>
        </p:nvPicPr>
        <p:blipFill>
          <a:blip r:embed="rId15"/>
          <a:stretch>
            <a:fillRect/>
          </a:stretch>
        </p:blipFill>
        <p:spPr>
          <a:xfrm>
            <a:off x="8892133" y="10288646"/>
            <a:ext cx="201717" cy="168097"/>
          </a:xfrm>
          <a:prstGeom prst="rect">
            <a:avLst/>
          </a:prstGeom>
          <a:ln w="12700">
            <a:miter lim="400000"/>
          </a:ln>
        </p:spPr>
      </p:pic>
      <p:pic>
        <p:nvPicPr>
          <p:cNvPr id="567" name="Image" descr="Image"/>
          <p:cNvPicPr>
            <a:picLocks noChangeAspect="1"/>
          </p:cNvPicPr>
          <p:nvPr/>
        </p:nvPicPr>
        <p:blipFill>
          <a:blip r:embed="rId16"/>
          <a:stretch>
            <a:fillRect/>
          </a:stretch>
        </p:blipFill>
        <p:spPr>
          <a:xfrm>
            <a:off x="8993669" y="10990677"/>
            <a:ext cx="210121" cy="159693"/>
          </a:xfrm>
          <a:prstGeom prst="rect">
            <a:avLst/>
          </a:prstGeom>
          <a:ln w="12700">
            <a:miter lim="400000"/>
          </a:ln>
        </p:spPr>
      </p:pic>
      <p:pic>
        <p:nvPicPr>
          <p:cNvPr id="568" name="Image" descr="Image"/>
          <p:cNvPicPr>
            <a:picLocks noChangeAspect="1"/>
          </p:cNvPicPr>
          <p:nvPr/>
        </p:nvPicPr>
        <p:blipFill>
          <a:blip r:embed="rId17"/>
          <a:stretch>
            <a:fillRect/>
          </a:stretch>
        </p:blipFill>
        <p:spPr>
          <a:xfrm>
            <a:off x="7173042" y="10700173"/>
            <a:ext cx="201717" cy="168098"/>
          </a:xfrm>
          <a:prstGeom prst="rect">
            <a:avLst/>
          </a:prstGeom>
          <a:ln w="12700">
            <a:miter lim="400000"/>
          </a:ln>
        </p:spPr>
      </p:pic>
      <p:pic>
        <p:nvPicPr>
          <p:cNvPr id="569" name="Image" descr="Image"/>
          <p:cNvPicPr>
            <a:picLocks noChangeAspect="1"/>
          </p:cNvPicPr>
          <p:nvPr/>
        </p:nvPicPr>
        <p:blipFill>
          <a:blip r:embed="rId18"/>
          <a:stretch>
            <a:fillRect/>
          </a:stretch>
        </p:blipFill>
        <p:spPr>
          <a:xfrm>
            <a:off x="7085493" y="9533366"/>
            <a:ext cx="210121" cy="168098"/>
          </a:xfrm>
          <a:prstGeom prst="rect">
            <a:avLst/>
          </a:prstGeom>
          <a:ln w="12700">
            <a:miter lim="400000"/>
          </a:ln>
        </p:spPr>
      </p:pic>
      <p:sp>
        <p:nvSpPr>
          <p:cNvPr id="570" name="Double Arrow"/>
          <p:cNvSpPr/>
          <p:nvPr/>
        </p:nvSpPr>
        <p:spPr>
          <a:xfrm>
            <a:off x="10634247" y="11322623"/>
            <a:ext cx="1513564" cy="168097"/>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571" name="unrooted_tree2_nowRooted.png" descr="unrooted_tree2_nowRooted.png"/>
          <p:cNvPicPr>
            <a:picLocks noChangeAspect="1"/>
          </p:cNvPicPr>
          <p:nvPr/>
        </p:nvPicPr>
        <p:blipFill>
          <a:blip r:embed="rId19"/>
          <a:stretch>
            <a:fillRect/>
          </a:stretch>
        </p:blipFill>
        <p:spPr>
          <a:xfrm>
            <a:off x="5248490" y="9742519"/>
            <a:ext cx="4849577" cy="3126591"/>
          </a:xfrm>
          <a:prstGeom prst="rect">
            <a:avLst/>
          </a:prstGeom>
          <a:ln w="12700">
            <a:miter lim="400000"/>
          </a:ln>
        </p:spPr>
      </p:pic>
      <p:sp>
        <p:nvSpPr>
          <p:cNvPr id="572" name="Rectangle"/>
          <p:cNvSpPr/>
          <p:nvPr/>
        </p:nvSpPr>
        <p:spPr>
          <a:xfrm>
            <a:off x="10601700" y="11098496"/>
            <a:ext cx="556032" cy="84048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573" name="/2"/>
          <p:cNvSpPr txBox="1"/>
          <p:nvPr/>
        </p:nvSpPr>
        <p:spPr>
          <a:xfrm>
            <a:off x="5701631" y="12119287"/>
            <a:ext cx="319373" cy="264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E9BE8-6AA3-ECDA-2287-5B68F9DD0962}"/>
            </a:ext>
          </a:extLst>
        </p:cNvPr>
        <p:cNvGrpSpPr/>
        <p:nvPr/>
      </p:nvGrpSpPr>
      <p:grpSpPr>
        <a:xfrm>
          <a:off x="0" y="0"/>
          <a:ext cx="0" cy="0"/>
          <a:chOff x="0" y="0"/>
          <a:chExt cx="0" cy="0"/>
        </a:xfrm>
      </p:grpSpPr>
      <p:pic>
        <p:nvPicPr>
          <p:cNvPr id="546" name="Image" descr="Image">
            <a:extLst>
              <a:ext uri="{FF2B5EF4-FFF2-40B4-BE49-F238E27FC236}">
                <a16:creationId xmlns:a16="http://schemas.microsoft.com/office/drawing/2014/main" id="{9AE09FED-8ECD-3994-C415-50A4D05C8D2D}"/>
              </a:ext>
            </a:extLst>
          </p:cNvPr>
          <p:cNvPicPr>
            <a:picLocks noChangeAspect="1"/>
          </p:cNvPicPr>
          <p:nvPr/>
        </p:nvPicPr>
        <p:blipFill>
          <a:blip r:embed="rId2"/>
          <a:stretch>
            <a:fillRect/>
          </a:stretch>
        </p:blipFill>
        <p:spPr>
          <a:xfrm>
            <a:off x="14460239" y="10703862"/>
            <a:ext cx="642446" cy="200244"/>
          </a:xfrm>
          <a:prstGeom prst="rect">
            <a:avLst/>
          </a:prstGeom>
          <a:ln w="12700">
            <a:miter lim="400000"/>
          </a:ln>
        </p:spPr>
      </p:pic>
      <p:pic>
        <p:nvPicPr>
          <p:cNvPr id="547" name="Image" descr="Image">
            <a:extLst>
              <a:ext uri="{FF2B5EF4-FFF2-40B4-BE49-F238E27FC236}">
                <a16:creationId xmlns:a16="http://schemas.microsoft.com/office/drawing/2014/main" id="{7167360C-6018-9F70-95BD-15CBE96C76A1}"/>
              </a:ext>
            </a:extLst>
          </p:cNvPr>
          <p:cNvPicPr>
            <a:picLocks noChangeAspect="1"/>
          </p:cNvPicPr>
          <p:nvPr/>
        </p:nvPicPr>
        <p:blipFill>
          <a:blip r:embed="rId3"/>
          <a:stretch>
            <a:fillRect/>
          </a:stretch>
        </p:blipFill>
        <p:spPr>
          <a:xfrm>
            <a:off x="16279327" y="11125433"/>
            <a:ext cx="642446" cy="200243"/>
          </a:xfrm>
          <a:prstGeom prst="rect">
            <a:avLst/>
          </a:prstGeom>
          <a:ln w="12700">
            <a:miter lim="400000"/>
          </a:ln>
        </p:spPr>
      </p:pic>
      <p:pic>
        <p:nvPicPr>
          <p:cNvPr id="548" name="Image" descr="Image">
            <a:extLst>
              <a:ext uri="{FF2B5EF4-FFF2-40B4-BE49-F238E27FC236}">
                <a16:creationId xmlns:a16="http://schemas.microsoft.com/office/drawing/2014/main" id="{DFA57B57-7D9E-2F1B-F314-7152A150782B}"/>
              </a:ext>
            </a:extLst>
          </p:cNvPr>
          <p:cNvPicPr>
            <a:picLocks noChangeAspect="1"/>
          </p:cNvPicPr>
          <p:nvPr/>
        </p:nvPicPr>
        <p:blipFill>
          <a:blip r:embed="rId4"/>
          <a:stretch>
            <a:fillRect/>
          </a:stretch>
        </p:blipFill>
        <p:spPr>
          <a:xfrm>
            <a:off x="16283499" y="10352210"/>
            <a:ext cx="634102" cy="200244"/>
          </a:xfrm>
          <a:prstGeom prst="rect">
            <a:avLst/>
          </a:prstGeom>
          <a:ln w="12700">
            <a:miter lim="400000"/>
          </a:ln>
        </p:spPr>
      </p:pic>
      <p:pic>
        <p:nvPicPr>
          <p:cNvPr id="549" name="unrooted_tree2_nowRooted.pdf" descr="unrooted_tree2_nowRooted.pdf">
            <a:extLst>
              <a:ext uri="{FF2B5EF4-FFF2-40B4-BE49-F238E27FC236}">
                <a16:creationId xmlns:a16="http://schemas.microsoft.com/office/drawing/2014/main" id="{E0CA8269-0985-6413-5805-048D6A391104}"/>
              </a:ext>
            </a:extLst>
          </p:cNvPr>
          <p:cNvPicPr>
            <a:picLocks noChangeAspect="1"/>
          </p:cNvPicPr>
          <p:nvPr/>
        </p:nvPicPr>
        <p:blipFill>
          <a:blip r:embed="rId5"/>
          <a:stretch>
            <a:fillRect/>
          </a:stretch>
        </p:blipFill>
        <p:spPr>
          <a:xfrm>
            <a:off x="12843957" y="9892913"/>
            <a:ext cx="4722389" cy="3020327"/>
          </a:xfrm>
          <a:prstGeom prst="rect">
            <a:avLst/>
          </a:prstGeom>
          <a:ln w="12700">
            <a:miter lim="400000"/>
          </a:ln>
        </p:spPr>
      </p:pic>
      <p:pic>
        <p:nvPicPr>
          <p:cNvPr id="550" name="Image" descr="Image">
            <a:extLst>
              <a:ext uri="{FF2B5EF4-FFF2-40B4-BE49-F238E27FC236}">
                <a16:creationId xmlns:a16="http://schemas.microsoft.com/office/drawing/2014/main" id="{295DD659-92AE-BDE3-2A39-8CF00F94EDE7}"/>
              </a:ext>
            </a:extLst>
          </p:cNvPr>
          <p:cNvPicPr>
            <a:picLocks noChangeAspect="1"/>
          </p:cNvPicPr>
          <p:nvPr/>
        </p:nvPicPr>
        <p:blipFill>
          <a:blip r:embed="rId6"/>
          <a:stretch>
            <a:fillRect/>
          </a:stretch>
        </p:blipFill>
        <p:spPr>
          <a:xfrm>
            <a:off x="13170264" y="10123835"/>
            <a:ext cx="642446" cy="200244"/>
          </a:xfrm>
          <a:prstGeom prst="rect">
            <a:avLst/>
          </a:prstGeom>
          <a:ln w="12700">
            <a:miter lim="400000"/>
          </a:ln>
        </p:spPr>
      </p:pic>
      <p:pic>
        <p:nvPicPr>
          <p:cNvPr id="551" name="Image" descr="Image">
            <a:extLst>
              <a:ext uri="{FF2B5EF4-FFF2-40B4-BE49-F238E27FC236}">
                <a16:creationId xmlns:a16="http://schemas.microsoft.com/office/drawing/2014/main" id="{4E732BF0-8CED-EA6C-84EF-9EB7EAEF8C23}"/>
              </a:ext>
            </a:extLst>
          </p:cNvPr>
          <p:cNvPicPr>
            <a:picLocks noChangeAspect="1"/>
          </p:cNvPicPr>
          <p:nvPr/>
        </p:nvPicPr>
        <p:blipFill>
          <a:blip r:embed="rId7"/>
          <a:stretch>
            <a:fillRect/>
          </a:stretch>
        </p:blipFill>
        <p:spPr>
          <a:xfrm>
            <a:off x="15664997" y="9616102"/>
            <a:ext cx="642446" cy="200243"/>
          </a:xfrm>
          <a:prstGeom prst="rect">
            <a:avLst/>
          </a:prstGeom>
          <a:ln w="12700">
            <a:miter lim="400000"/>
          </a:ln>
        </p:spPr>
      </p:pic>
      <p:pic>
        <p:nvPicPr>
          <p:cNvPr id="552" name="Image" descr="Image">
            <a:extLst>
              <a:ext uri="{FF2B5EF4-FFF2-40B4-BE49-F238E27FC236}">
                <a16:creationId xmlns:a16="http://schemas.microsoft.com/office/drawing/2014/main" id="{7AE87048-D6C9-375A-3B82-FA888247D2BF}"/>
              </a:ext>
            </a:extLst>
          </p:cNvPr>
          <p:cNvPicPr>
            <a:picLocks noChangeAspect="1"/>
          </p:cNvPicPr>
          <p:nvPr/>
        </p:nvPicPr>
        <p:blipFill>
          <a:blip r:embed="rId8"/>
          <a:stretch>
            <a:fillRect/>
          </a:stretch>
        </p:blipFill>
        <p:spPr>
          <a:xfrm>
            <a:off x="15791234" y="11838195"/>
            <a:ext cx="642446" cy="200243"/>
          </a:xfrm>
          <a:prstGeom prst="rect">
            <a:avLst/>
          </a:prstGeom>
          <a:ln w="12700">
            <a:miter lim="400000"/>
          </a:ln>
        </p:spPr>
      </p:pic>
      <p:pic>
        <p:nvPicPr>
          <p:cNvPr id="553" name="Image" descr="Image">
            <a:extLst>
              <a:ext uri="{FF2B5EF4-FFF2-40B4-BE49-F238E27FC236}">
                <a16:creationId xmlns:a16="http://schemas.microsoft.com/office/drawing/2014/main" id="{C4E6ED68-3C42-9787-DF58-A139C94C7203}"/>
              </a:ext>
            </a:extLst>
          </p:cNvPr>
          <p:cNvPicPr>
            <a:picLocks noChangeAspect="1"/>
          </p:cNvPicPr>
          <p:nvPr/>
        </p:nvPicPr>
        <p:blipFill>
          <a:blip r:embed="rId9"/>
          <a:stretch>
            <a:fillRect/>
          </a:stretch>
        </p:blipFill>
        <p:spPr>
          <a:xfrm>
            <a:off x="15787064" y="12629992"/>
            <a:ext cx="650789" cy="200244"/>
          </a:xfrm>
          <a:prstGeom prst="rect">
            <a:avLst/>
          </a:prstGeom>
          <a:ln w="12700">
            <a:miter lim="400000"/>
          </a:ln>
        </p:spPr>
      </p:pic>
      <p:pic>
        <p:nvPicPr>
          <p:cNvPr id="554" name="Image" descr="Image">
            <a:extLst>
              <a:ext uri="{FF2B5EF4-FFF2-40B4-BE49-F238E27FC236}">
                <a16:creationId xmlns:a16="http://schemas.microsoft.com/office/drawing/2014/main" id="{38127638-0F3E-B091-BF5B-6CEAC14E1F8A}"/>
              </a:ext>
            </a:extLst>
          </p:cNvPr>
          <p:cNvPicPr>
            <a:picLocks noChangeAspect="1"/>
          </p:cNvPicPr>
          <p:nvPr/>
        </p:nvPicPr>
        <p:blipFill>
          <a:blip r:embed="rId10"/>
          <a:stretch>
            <a:fillRect/>
          </a:stretch>
        </p:blipFill>
        <p:spPr>
          <a:xfrm>
            <a:off x="13317360" y="12210536"/>
            <a:ext cx="642446" cy="200244"/>
          </a:xfrm>
          <a:prstGeom prst="rect">
            <a:avLst/>
          </a:prstGeom>
          <a:ln w="12700">
            <a:miter lim="400000"/>
          </a:ln>
        </p:spPr>
      </p:pic>
      <p:grpSp>
        <p:nvGrpSpPr>
          <p:cNvPr id="557" name="Group">
            <a:extLst>
              <a:ext uri="{FF2B5EF4-FFF2-40B4-BE49-F238E27FC236}">
                <a16:creationId xmlns:a16="http://schemas.microsoft.com/office/drawing/2014/main" id="{2340E70B-24EB-D423-40F5-9D9C55EC285E}"/>
              </a:ext>
            </a:extLst>
          </p:cNvPr>
          <p:cNvGrpSpPr/>
          <p:nvPr/>
        </p:nvGrpSpPr>
        <p:grpSpPr>
          <a:xfrm>
            <a:off x="0" y="1692"/>
            <a:ext cx="24384000" cy="2691264"/>
            <a:chOff x="0" y="0"/>
            <a:chExt cx="24384000" cy="2691263"/>
          </a:xfrm>
        </p:grpSpPr>
        <p:pic>
          <p:nvPicPr>
            <p:cNvPr id="555" name="DTE workshop PPT-16x9 background.png" descr="DTE workshop PPT-16x9 background.png">
              <a:extLst>
                <a:ext uri="{FF2B5EF4-FFF2-40B4-BE49-F238E27FC236}">
                  <a16:creationId xmlns:a16="http://schemas.microsoft.com/office/drawing/2014/main" id="{1A68ECF4-238C-2C9D-39CE-D8B1FADD3DA7}"/>
                </a:ext>
              </a:extLst>
            </p:cNvPr>
            <p:cNvPicPr>
              <a:picLocks noChangeAspect="1"/>
            </p:cNvPicPr>
            <p:nvPr/>
          </p:nvPicPr>
          <p:blipFill>
            <a:blip r:embed="rId11"/>
            <a:srcRect b="80373"/>
            <a:stretch>
              <a:fillRect/>
            </a:stretch>
          </p:blipFill>
          <p:spPr>
            <a:xfrm>
              <a:off x="0" y="0"/>
              <a:ext cx="24384000" cy="2691264"/>
            </a:xfrm>
            <a:prstGeom prst="rect">
              <a:avLst/>
            </a:prstGeom>
            <a:ln w="12700" cap="flat">
              <a:noFill/>
              <a:miter lim="400000"/>
            </a:ln>
            <a:effectLst/>
          </p:spPr>
        </p:pic>
        <p:sp>
          <p:nvSpPr>
            <p:cNvPr id="556" name="Rectangle">
              <a:extLst>
                <a:ext uri="{FF2B5EF4-FFF2-40B4-BE49-F238E27FC236}">
                  <a16:creationId xmlns:a16="http://schemas.microsoft.com/office/drawing/2014/main" id="{C1DD5B5C-FA3B-532B-F731-738413814849}"/>
                </a:ext>
              </a:extLst>
            </p:cNvPr>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58" name="Because rate and time are non-identifiable from molecular data:…">
            <a:extLst>
              <a:ext uri="{FF2B5EF4-FFF2-40B4-BE49-F238E27FC236}">
                <a16:creationId xmlns:a16="http://schemas.microsoft.com/office/drawing/2014/main" id="{760ECAE7-E255-5E5B-0D5A-4C1F6FBD2E86}"/>
              </a:ext>
            </a:extLst>
          </p:cNvPr>
          <p:cNvSpPr txBox="1"/>
          <p:nvPr/>
        </p:nvSpPr>
        <p:spPr>
          <a:xfrm>
            <a:off x="1498663" y="3122372"/>
            <a:ext cx="21386674" cy="60119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sz="3200" dirty="0"/>
              <a:t>Because rate and time are non-identifiable from molecular data: </a:t>
            </a:r>
            <a:br>
              <a:rPr lang="en-US" sz="3200" dirty="0"/>
            </a:b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One cannot use maximum likelihood for divergence-time estimation (penalized likelihood approaches, such as in </a:t>
            </a:r>
            <a:r>
              <a:rPr sz="3200" dirty="0">
                <a:latin typeface="American Typewriter"/>
                <a:ea typeface="American Typewriter"/>
                <a:cs typeface="American Typewriter"/>
                <a:sym typeface="American Typewriter"/>
              </a:rPr>
              <a:t>r8s</a:t>
            </a:r>
            <a:r>
              <a:rPr sz="3200" dirty="0"/>
              <a:t> or the R function </a:t>
            </a:r>
            <a:r>
              <a:rPr sz="3200" dirty="0" err="1">
                <a:latin typeface="American Typewriter"/>
                <a:ea typeface="American Typewriter"/>
                <a:cs typeface="American Typewriter"/>
                <a:sym typeface="American Typewriter"/>
              </a:rPr>
              <a:t>chronos</a:t>
            </a:r>
            <a:r>
              <a:rPr sz="3200" dirty="0"/>
              <a:t> rely on a prior-like “smoothing parameter” and so are sort-of Bayesian)</a:t>
            </a:r>
          </a:p>
          <a:p>
            <a:pPr algn="l">
              <a:defRPr sz="3400">
                <a:latin typeface="Helvetica Neue Light"/>
                <a:ea typeface="Helvetica Neue Light"/>
                <a:cs typeface="Helvetica Neue Light"/>
                <a:sym typeface="Helvetica Neue Light"/>
              </a:defRPr>
            </a:pP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In a Bayesian framework, the disentanglement of rate and time (to get relative divergence times) comes from the model (the likelihood of any of a set of rate/time combinations is the same, so it’s only the prior that distinguishes among them), not from the data, so these analyses are very “model-sensitive” aka “prior-sensitive”</a:t>
            </a:r>
          </a:p>
          <a:p>
            <a:pPr algn="l">
              <a:defRPr sz="3400">
                <a:latin typeface="Helvetica Neue Light"/>
                <a:ea typeface="Helvetica Neue Light"/>
                <a:cs typeface="Helvetica Neue Light"/>
                <a:sym typeface="Helvetica Neue Light"/>
              </a:defRPr>
            </a:pPr>
            <a:endParaRPr sz="3200" dirty="0">
              <a:solidFill>
                <a:schemeClr val="bg1"/>
              </a:solidFill>
            </a:endParaRPr>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This is a very different situation than typical for Bayesian analyses, where we’re used to being able to overwhelm the prior with informative data. No amount of (sequence) data can overwhelm the model, because sequence data only give us </a:t>
            </a:r>
            <a:r>
              <a:rPr sz="3200" i="1" dirty="0">
                <a:solidFill>
                  <a:schemeClr val="bg1"/>
                </a:solidFill>
                <a:latin typeface="Times New Roman"/>
                <a:ea typeface="Times New Roman"/>
                <a:cs typeface="Times New Roman"/>
                <a:sym typeface="Times New Roman"/>
              </a:rPr>
              <a:t>v</a:t>
            </a:r>
            <a:r>
              <a:rPr sz="3200" dirty="0">
                <a:solidFill>
                  <a:schemeClr val="bg1"/>
                </a:solidFill>
              </a:rPr>
              <a:t>, and infinite combinations of different durations and rates result in any given </a:t>
            </a:r>
            <a:r>
              <a:rPr sz="3200" i="1" dirty="0">
                <a:solidFill>
                  <a:schemeClr val="bg1"/>
                </a:solidFill>
                <a:latin typeface="Times New Roman"/>
                <a:ea typeface="Times New Roman"/>
                <a:cs typeface="Times New Roman"/>
                <a:sym typeface="Times New Roman"/>
              </a:rPr>
              <a:t>v</a:t>
            </a:r>
          </a:p>
        </p:txBody>
      </p:sp>
      <p:sp>
        <p:nvSpPr>
          <p:cNvPr id="559" name="why is this so hard?">
            <a:extLst>
              <a:ext uri="{FF2B5EF4-FFF2-40B4-BE49-F238E27FC236}">
                <a16:creationId xmlns:a16="http://schemas.microsoft.com/office/drawing/2014/main" id="{82053400-8048-95F9-DC96-05F0F3C2880E}"/>
              </a:ext>
            </a:extLst>
          </p:cNvPr>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560" name="Non-identifiability of rate and time">
            <a:extLst>
              <a:ext uri="{FF2B5EF4-FFF2-40B4-BE49-F238E27FC236}">
                <a16:creationId xmlns:a16="http://schemas.microsoft.com/office/drawing/2014/main" id="{024C9AA1-7998-61CC-6792-49806F64E6A0}"/>
              </a:ext>
            </a:extLst>
          </p:cNvPr>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pic>
        <p:nvPicPr>
          <p:cNvPr id="561" name="Image" descr="Image">
            <a:extLst>
              <a:ext uri="{FF2B5EF4-FFF2-40B4-BE49-F238E27FC236}">
                <a16:creationId xmlns:a16="http://schemas.microsoft.com/office/drawing/2014/main" id="{795BB5B3-C994-CEDD-F849-6842003164B1}"/>
              </a:ext>
            </a:extLst>
          </p:cNvPr>
          <p:cNvPicPr>
            <a:picLocks noChangeAspect="1"/>
          </p:cNvPicPr>
          <p:nvPr/>
        </p:nvPicPr>
        <p:blipFill>
          <a:blip r:embed="rId12"/>
          <a:stretch>
            <a:fillRect/>
          </a:stretch>
        </p:blipFill>
        <p:spPr>
          <a:xfrm>
            <a:off x="5540512" y="12090306"/>
            <a:ext cx="201717" cy="168098"/>
          </a:xfrm>
          <a:prstGeom prst="rect">
            <a:avLst/>
          </a:prstGeom>
          <a:ln w="12700">
            <a:miter lim="400000"/>
          </a:ln>
        </p:spPr>
      </p:pic>
      <p:pic>
        <p:nvPicPr>
          <p:cNvPr id="562" name="Image" descr="Image">
            <a:extLst>
              <a:ext uri="{FF2B5EF4-FFF2-40B4-BE49-F238E27FC236}">
                <a16:creationId xmlns:a16="http://schemas.microsoft.com/office/drawing/2014/main" id="{102BD37C-A904-2D3E-98FE-79EFD342C6DD}"/>
              </a:ext>
            </a:extLst>
          </p:cNvPr>
          <p:cNvPicPr>
            <a:picLocks noChangeAspect="1"/>
          </p:cNvPicPr>
          <p:nvPr/>
        </p:nvPicPr>
        <p:blipFill>
          <a:blip r:embed="rId13"/>
          <a:stretch>
            <a:fillRect/>
          </a:stretch>
        </p:blipFill>
        <p:spPr>
          <a:xfrm>
            <a:off x="7351934" y="11789134"/>
            <a:ext cx="210121" cy="168097"/>
          </a:xfrm>
          <a:prstGeom prst="rect">
            <a:avLst/>
          </a:prstGeom>
          <a:ln w="12700">
            <a:miter lim="400000"/>
          </a:ln>
        </p:spPr>
      </p:pic>
      <p:pic>
        <p:nvPicPr>
          <p:cNvPr id="563" name="Image" descr="Image">
            <a:extLst>
              <a:ext uri="{FF2B5EF4-FFF2-40B4-BE49-F238E27FC236}">
                <a16:creationId xmlns:a16="http://schemas.microsoft.com/office/drawing/2014/main" id="{D2C83FB5-2791-6D09-BDC4-98475D58A5DB}"/>
              </a:ext>
            </a:extLst>
          </p:cNvPr>
          <p:cNvPicPr>
            <a:picLocks noChangeAspect="1"/>
          </p:cNvPicPr>
          <p:nvPr/>
        </p:nvPicPr>
        <p:blipFill>
          <a:blip r:embed="rId14"/>
          <a:stretch>
            <a:fillRect/>
          </a:stretch>
        </p:blipFill>
        <p:spPr>
          <a:xfrm>
            <a:off x="7568218" y="13027833"/>
            <a:ext cx="210121" cy="159692"/>
          </a:xfrm>
          <a:prstGeom prst="rect">
            <a:avLst/>
          </a:prstGeom>
          <a:ln w="12700">
            <a:miter lim="400000"/>
          </a:ln>
        </p:spPr>
      </p:pic>
      <p:pic>
        <p:nvPicPr>
          <p:cNvPr id="564" name="Image" descr="Image">
            <a:extLst>
              <a:ext uri="{FF2B5EF4-FFF2-40B4-BE49-F238E27FC236}">
                <a16:creationId xmlns:a16="http://schemas.microsoft.com/office/drawing/2014/main" id="{59AD92F9-7949-5157-9A15-D822EC562445}"/>
              </a:ext>
            </a:extLst>
          </p:cNvPr>
          <p:cNvPicPr>
            <a:picLocks noChangeAspect="1"/>
          </p:cNvPicPr>
          <p:nvPr/>
        </p:nvPicPr>
        <p:blipFill>
          <a:blip r:embed="rId12"/>
          <a:stretch>
            <a:fillRect/>
          </a:stretch>
        </p:blipFill>
        <p:spPr>
          <a:xfrm>
            <a:off x="5619619" y="9966691"/>
            <a:ext cx="201716" cy="168097"/>
          </a:xfrm>
          <a:prstGeom prst="rect">
            <a:avLst/>
          </a:prstGeom>
          <a:ln w="12700">
            <a:miter lim="400000"/>
          </a:ln>
        </p:spPr>
      </p:pic>
      <p:sp>
        <p:nvSpPr>
          <p:cNvPr id="565" name="/2">
            <a:extLst>
              <a:ext uri="{FF2B5EF4-FFF2-40B4-BE49-F238E27FC236}">
                <a16:creationId xmlns:a16="http://schemas.microsoft.com/office/drawing/2014/main" id="{0EB43ED9-21D7-BF0E-F6B1-0E764EE11185}"/>
              </a:ext>
            </a:extLst>
          </p:cNvPr>
          <p:cNvSpPr txBox="1"/>
          <p:nvPr/>
        </p:nvSpPr>
        <p:spPr>
          <a:xfrm>
            <a:off x="5777831" y="10002620"/>
            <a:ext cx="319373" cy="264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pic>
        <p:nvPicPr>
          <p:cNvPr id="566" name="Image" descr="Image">
            <a:extLst>
              <a:ext uri="{FF2B5EF4-FFF2-40B4-BE49-F238E27FC236}">
                <a16:creationId xmlns:a16="http://schemas.microsoft.com/office/drawing/2014/main" id="{6FC1FB6A-DA19-6C76-CC44-7CB2B2D2430B}"/>
              </a:ext>
            </a:extLst>
          </p:cNvPr>
          <p:cNvPicPr>
            <a:picLocks noChangeAspect="1"/>
          </p:cNvPicPr>
          <p:nvPr/>
        </p:nvPicPr>
        <p:blipFill>
          <a:blip r:embed="rId15"/>
          <a:stretch>
            <a:fillRect/>
          </a:stretch>
        </p:blipFill>
        <p:spPr>
          <a:xfrm>
            <a:off x="8892133" y="10288646"/>
            <a:ext cx="201717" cy="168097"/>
          </a:xfrm>
          <a:prstGeom prst="rect">
            <a:avLst/>
          </a:prstGeom>
          <a:ln w="12700">
            <a:miter lim="400000"/>
          </a:ln>
        </p:spPr>
      </p:pic>
      <p:pic>
        <p:nvPicPr>
          <p:cNvPr id="567" name="Image" descr="Image">
            <a:extLst>
              <a:ext uri="{FF2B5EF4-FFF2-40B4-BE49-F238E27FC236}">
                <a16:creationId xmlns:a16="http://schemas.microsoft.com/office/drawing/2014/main" id="{7BC536A1-81C6-7922-C900-3447569BE56B}"/>
              </a:ext>
            </a:extLst>
          </p:cNvPr>
          <p:cNvPicPr>
            <a:picLocks noChangeAspect="1"/>
          </p:cNvPicPr>
          <p:nvPr/>
        </p:nvPicPr>
        <p:blipFill>
          <a:blip r:embed="rId16"/>
          <a:stretch>
            <a:fillRect/>
          </a:stretch>
        </p:blipFill>
        <p:spPr>
          <a:xfrm>
            <a:off x="8993669" y="10990677"/>
            <a:ext cx="210121" cy="159693"/>
          </a:xfrm>
          <a:prstGeom prst="rect">
            <a:avLst/>
          </a:prstGeom>
          <a:ln w="12700">
            <a:miter lim="400000"/>
          </a:ln>
        </p:spPr>
      </p:pic>
      <p:pic>
        <p:nvPicPr>
          <p:cNvPr id="568" name="Image" descr="Image">
            <a:extLst>
              <a:ext uri="{FF2B5EF4-FFF2-40B4-BE49-F238E27FC236}">
                <a16:creationId xmlns:a16="http://schemas.microsoft.com/office/drawing/2014/main" id="{3F076998-17E0-5C4A-E909-54C1B3874570}"/>
              </a:ext>
            </a:extLst>
          </p:cNvPr>
          <p:cNvPicPr>
            <a:picLocks noChangeAspect="1"/>
          </p:cNvPicPr>
          <p:nvPr/>
        </p:nvPicPr>
        <p:blipFill>
          <a:blip r:embed="rId17"/>
          <a:stretch>
            <a:fillRect/>
          </a:stretch>
        </p:blipFill>
        <p:spPr>
          <a:xfrm>
            <a:off x="7173042" y="10700173"/>
            <a:ext cx="201717" cy="168098"/>
          </a:xfrm>
          <a:prstGeom prst="rect">
            <a:avLst/>
          </a:prstGeom>
          <a:ln w="12700">
            <a:miter lim="400000"/>
          </a:ln>
        </p:spPr>
      </p:pic>
      <p:pic>
        <p:nvPicPr>
          <p:cNvPr id="569" name="Image" descr="Image">
            <a:extLst>
              <a:ext uri="{FF2B5EF4-FFF2-40B4-BE49-F238E27FC236}">
                <a16:creationId xmlns:a16="http://schemas.microsoft.com/office/drawing/2014/main" id="{F733D387-8807-72FA-06BB-60C8CD26FD3B}"/>
              </a:ext>
            </a:extLst>
          </p:cNvPr>
          <p:cNvPicPr>
            <a:picLocks noChangeAspect="1"/>
          </p:cNvPicPr>
          <p:nvPr/>
        </p:nvPicPr>
        <p:blipFill>
          <a:blip r:embed="rId18"/>
          <a:stretch>
            <a:fillRect/>
          </a:stretch>
        </p:blipFill>
        <p:spPr>
          <a:xfrm>
            <a:off x="7085493" y="9533366"/>
            <a:ext cx="210121" cy="168098"/>
          </a:xfrm>
          <a:prstGeom prst="rect">
            <a:avLst/>
          </a:prstGeom>
          <a:ln w="12700">
            <a:miter lim="400000"/>
          </a:ln>
        </p:spPr>
      </p:pic>
      <p:sp>
        <p:nvSpPr>
          <p:cNvPr id="570" name="Double Arrow">
            <a:extLst>
              <a:ext uri="{FF2B5EF4-FFF2-40B4-BE49-F238E27FC236}">
                <a16:creationId xmlns:a16="http://schemas.microsoft.com/office/drawing/2014/main" id="{6D0430E9-B1C3-5CEE-C5EB-E20FD11E5BB1}"/>
              </a:ext>
            </a:extLst>
          </p:cNvPr>
          <p:cNvSpPr/>
          <p:nvPr/>
        </p:nvSpPr>
        <p:spPr>
          <a:xfrm>
            <a:off x="10634247" y="11322623"/>
            <a:ext cx="1513564" cy="168097"/>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571" name="unrooted_tree2_nowRooted.png" descr="unrooted_tree2_nowRooted.png">
            <a:extLst>
              <a:ext uri="{FF2B5EF4-FFF2-40B4-BE49-F238E27FC236}">
                <a16:creationId xmlns:a16="http://schemas.microsoft.com/office/drawing/2014/main" id="{3AAED279-3744-C8C0-65C1-D344808D482C}"/>
              </a:ext>
            </a:extLst>
          </p:cNvPr>
          <p:cNvPicPr>
            <a:picLocks noChangeAspect="1"/>
          </p:cNvPicPr>
          <p:nvPr/>
        </p:nvPicPr>
        <p:blipFill>
          <a:blip r:embed="rId19"/>
          <a:stretch>
            <a:fillRect/>
          </a:stretch>
        </p:blipFill>
        <p:spPr>
          <a:xfrm>
            <a:off x="5248490" y="9742519"/>
            <a:ext cx="4849577" cy="3126591"/>
          </a:xfrm>
          <a:prstGeom prst="rect">
            <a:avLst/>
          </a:prstGeom>
          <a:ln w="12700">
            <a:miter lim="400000"/>
          </a:ln>
        </p:spPr>
      </p:pic>
      <p:sp>
        <p:nvSpPr>
          <p:cNvPr id="572" name="Rectangle">
            <a:extLst>
              <a:ext uri="{FF2B5EF4-FFF2-40B4-BE49-F238E27FC236}">
                <a16:creationId xmlns:a16="http://schemas.microsoft.com/office/drawing/2014/main" id="{3EAACFDC-EC32-987E-F573-585E87D58C31}"/>
              </a:ext>
            </a:extLst>
          </p:cNvPr>
          <p:cNvSpPr/>
          <p:nvPr/>
        </p:nvSpPr>
        <p:spPr>
          <a:xfrm>
            <a:off x="10601700" y="11098496"/>
            <a:ext cx="556032" cy="84048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573" name="/2">
            <a:extLst>
              <a:ext uri="{FF2B5EF4-FFF2-40B4-BE49-F238E27FC236}">
                <a16:creationId xmlns:a16="http://schemas.microsoft.com/office/drawing/2014/main" id="{4B9E5A4D-2309-026F-4CDE-253C8E1FC393}"/>
              </a:ext>
            </a:extLst>
          </p:cNvPr>
          <p:cNvSpPr txBox="1"/>
          <p:nvPr/>
        </p:nvSpPr>
        <p:spPr>
          <a:xfrm>
            <a:off x="5701631" y="12119287"/>
            <a:ext cx="319373" cy="264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spTree>
    <p:extLst>
      <p:ext uri="{BB962C8B-B14F-4D97-AF65-F5344CB8AC3E}">
        <p14:creationId xmlns:p14="http://schemas.microsoft.com/office/powerpoint/2010/main" val="208977700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02769-EBBF-EFD8-8DDC-315449CE0E98}"/>
            </a:ext>
          </a:extLst>
        </p:cNvPr>
        <p:cNvGrpSpPr/>
        <p:nvPr/>
      </p:nvGrpSpPr>
      <p:grpSpPr>
        <a:xfrm>
          <a:off x="0" y="0"/>
          <a:ext cx="0" cy="0"/>
          <a:chOff x="0" y="0"/>
          <a:chExt cx="0" cy="0"/>
        </a:xfrm>
      </p:grpSpPr>
      <p:pic>
        <p:nvPicPr>
          <p:cNvPr id="546" name="Image" descr="Image">
            <a:extLst>
              <a:ext uri="{FF2B5EF4-FFF2-40B4-BE49-F238E27FC236}">
                <a16:creationId xmlns:a16="http://schemas.microsoft.com/office/drawing/2014/main" id="{F404069A-AEC2-29AF-453B-5CF9C5A1E7A1}"/>
              </a:ext>
            </a:extLst>
          </p:cNvPr>
          <p:cNvPicPr>
            <a:picLocks noChangeAspect="1"/>
          </p:cNvPicPr>
          <p:nvPr/>
        </p:nvPicPr>
        <p:blipFill>
          <a:blip r:embed="rId2"/>
          <a:stretch>
            <a:fillRect/>
          </a:stretch>
        </p:blipFill>
        <p:spPr>
          <a:xfrm>
            <a:off x="14460239" y="10703862"/>
            <a:ext cx="642446" cy="200244"/>
          </a:xfrm>
          <a:prstGeom prst="rect">
            <a:avLst/>
          </a:prstGeom>
          <a:ln w="12700">
            <a:miter lim="400000"/>
          </a:ln>
        </p:spPr>
      </p:pic>
      <p:pic>
        <p:nvPicPr>
          <p:cNvPr id="547" name="Image" descr="Image">
            <a:extLst>
              <a:ext uri="{FF2B5EF4-FFF2-40B4-BE49-F238E27FC236}">
                <a16:creationId xmlns:a16="http://schemas.microsoft.com/office/drawing/2014/main" id="{403A83F9-6661-DC06-9E44-DF8C24CDB057}"/>
              </a:ext>
            </a:extLst>
          </p:cNvPr>
          <p:cNvPicPr>
            <a:picLocks noChangeAspect="1"/>
          </p:cNvPicPr>
          <p:nvPr/>
        </p:nvPicPr>
        <p:blipFill>
          <a:blip r:embed="rId3"/>
          <a:stretch>
            <a:fillRect/>
          </a:stretch>
        </p:blipFill>
        <p:spPr>
          <a:xfrm>
            <a:off x="16279327" y="11125433"/>
            <a:ext cx="642446" cy="200243"/>
          </a:xfrm>
          <a:prstGeom prst="rect">
            <a:avLst/>
          </a:prstGeom>
          <a:ln w="12700">
            <a:miter lim="400000"/>
          </a:ln>
        </p:spPr>
      </p:pic>
      <p:pic>
        <p:nvPicPr>
          <p:cNvPr id="548" name="Image" descr="Image">
            <a:extLst>
              <a:ext uri="{FF2B5EF4-FFF2-40B4-BE49-F238E27FC236}">
                <a16:creationId xmlns:a16="http://schemas.microsoft.com/office/drawing/2014/main" id="{1261EB19-7DDE-BEFE-C7DF-39380185C27D}"/>
              </a:ext>
            </a:extLst>
          </p:cNvPr>
          <p:cNvPicPr>
            <a:picLocks noChangeAspect="1"/>
          </p:cNvPicPr>
          <p:nvPr/>
        </p:nvPicPr>
        <p:blipFill>
          <a:blip r:embed="rId4"/>
          <a:stretch>
            <a:fillRect/>
          </a:stretch>
        </p:blipFill>
        <p:spPr>
          <a:xfrm>
            <a:off x="16283499" y="10352210"/>
            <a:ext cx="634102" cy="200244"/>
          </a:xfrm>
          <a:prstGeom prst="rect">
            <a:avLst/>
          </a:prstGeom>
          <a:ln w="12700">
            <a:miter lim="400000"/>
          </a:ln>
        </p:spPr>
      </p:pic>
      <p:pic>
        <p:nvPicPr>
          <p:cNvPr id="549" name="unrooted_tree2_nowRooted.pdf" descr="unrooted_tree2_nowRooted.pdf">
            <a:extLst>
              <a:ext uri="{FF2B5EF4-FFF2-40B4-BE49-F238E27FC236}">
                <a16:creationId xmlns:a16="http://schemas.microsoft.com/office/drawing/2014/main" id="{3476ADEC-6DA7-6F8C-91BE-239A0B35F1BF}"/>
              </a:ext>
            </a:extLst>
          </p:cNvPr>
          <p:cNvPicPr>
            <a:picLocks noChangeAspect="1"/>
          </p:cNvPicPr>
          <p:nvPr/>
        </p:nvPicPr>
        <p:blipFill>
          <a:blip r:embed="rId5"/>
          <a:stretch>
            <a:fillRect/>
          </a:stretch>
        </p:blipFill>
        <p:spPr>
          <a:xfrm>
            <a:off x="12843957" y="9892913"/>
            <a:ext cx="4722389" cy="3020327"/>
          </a:xfrm>
          <a:prstGeom prst="rect">
            <a:avLst/>
          </a:prstGeom>
          <a:ln w="12700">
            <a:miter lim="400000"/>
          </a:ln>
        </p:spPr>
      </p:pic>
      <p:pic>
        <p:nvPicPr>
          <p:cNvPr id="550" name="Image" descr="Image">
            <a:extLst>
              <a:ext uri="{FF2B5EF4-FFF2-40B4-BE49-F238E27FC236}">
                <a16:creationId xmlns:a16="http://schemas.microsoft.com/office/drawing/2014/main" id="{5098F46A-22C1-8980-C717-25CEEDC26071}"/>
              </a:ext>
            </a:extLst>
          </p:cNvPr>
          <p:cNvPicPr>
            <a:picLocks noChangeAspect="1"/>
          </p:cNvPicPr>
          <p:nvPr/>
        </p:nvPicPr>
        <p:blipFill>
          <a:blip r:embed="rId6"/>
          <a:stretch>
            <a:fillRect/>
          </a:stretch>
        </p:blipFill>
        <p:spPr>
          <a:xfrm>
            <a:off x="13170264" y="10123835"/>
            <a:ext cx="642446" cy="200244"/>
          </a:xfrm>
          <a:prstGeom prst="rect">
            <a:avLst/>
          </a:prstGeom>
          <a:ln w="12700">
            <a:miter lim="400000"/>
          </a:ln>
        </p:spPr>
      </p:pic>
      <p:pic>
        <p:nvPicPr>
          <p:cNvPr id="551" name="Image" descr="Image">
            <a:extLst>
              <a:ext uri="{FF2B5EF4-FFF2-40B4-BE49-F238E27FC236}">
                <a16:creationId xmlns:a16="http://schemas.microsoft.com/office/drawing/2014/main" id="{16C30FB1-066E-BC53-7751-8C2A302D4BAC}"/>
              </a:ext>
            </a:extLst>
          </p:cNvPr>
          <p:cNvPicPr>
            <a:picLocks noChangeAspect="1"/>
          </p:cNvPicPr>
          <p:nvPr/>
        </p:nvPicPr>
        <p:blipFill>
          <a:blip r:embed="rId7"/>
          <a:stretch>
            <a:fillRect/>
          </a:stretch>
        </p:blipFill>
        <p:spPr>
          <a:xfrm>
            <a:off x="15664997" y="9616102"/>
            <a:ext cx="642446" cy="200243"/>
          </a:xfrm>
          <a:prstGeom prst="rect">
            <a:avLst/>
          </a:prstGeom>
          <a:ln w="12700">
            <a:miter lim="400000"/>
          </a:ln>
        </p:spPr>
      </p:pic>
      <p:pic>
        <p:nvPicPr>
          <p:cNvPr id="552" name="Image" descr="Image">
            <a:extLst>
              <a:ext uri="{FF2B5EF4-FFF2-40B4-BE49-F238E27FC236}">
                <a16:creationId xmlns:a16="http://schemas.microsoft.com/office/drawing/2014/main" id="{07CBFB64-C2E5-82ED-FB3A-B8A022550AA7}"/>
              </a:ext>
            </a:extLst>
          </p:cNvPr>
          <p:cNvPicPr>
            <a:picLocks noChangeAspect="1"/>
          </p:cNvPicPr>
          <p:nvPr/>
        </p:nvPicPr>
        <p:blipFill>
          <a:blip r:embed="rId8"/>
          <a:stretch>
            <a:fillRect/>
          </a:stretch>
        </p:blipFill>
        <p:spPr>
          <a:xfrm>
            <a:off x="15791234" y="11838195"/>
            <a:ext cx="642446" cy="200243"/>
          </a:xfrm>
          <a:prstGeom prst="rect">
            <a:avLst/>
          </a:prstGeom>
          <a:ln w="12700">
            <a:miter lim="400000"/>
          </a:ln>
        </p:spPr>
      </p:pic>
      <p:pic>
        <p:nvPicPr>
          <p:cNvPr id="553" name="Image" descr="Image">
            <a:extLst>
              <a:ext uri="{FF2B5EF4-FFF2-40B4-BE49-F238E27FC236}">
                <a16:creationId xmlns:a16="http://schemas.microsoft.com/office/drawing/2014/main" id="{C052EA95-FCCF-C4BB-EEB9-FAF125C9FD08}"/>
              </a:ext>
            </a:extLst>
          </p:cNvPr>
          <p:cNvPicPr>
            <a:picLocks noChangeAspect="1"/>
          </p:cNvPicPr>
          <p:nvPr/>
        </p:nvPicPr>
        <p:blipFill>
          <a:blip r:embed="rId9"/>
          <a:stretch>
            <a:fillRect/>
          </a:stretch>
        </p:blipFill>
        <p:spPr>
          <a:xfrm>
            <a:off x="15787064" y="12629992"/>
            <a:ext cx="650789" cy="200244"/>
          </a:xfrm>
          <a:prstGeom prst="rect">
            <a:avLst/>
          </a:prstGeom>
          <a:ln w="12700">
            <a:miter lim="400000"/>
          </a:ln>
        </p:spPr>
      </p:pic>
      <p:pic>
        <p:nvPicPr>
          <p:cNvPr id="554" name="Image" descr="Image">
            <a:extLst>
              <a:ext uri="{FF2B5EF4-FFF2-40B4-BE49-F238E27FC236}">
                <a16:creationId xmlns:a16="http://schemas.microsoft.com/office/drawing/2014/main" id="{285579A6-B8F9-BB7B-33B9-E0396E8012E2}"/>
              </a:ext>
            </a:extLst>
          </p:cNvPr>
          <p:cNvPicPr>
            <a:picLocks noChangeAspect="1"/>
          </p:cNvPicPr>
          <p:nvPr/>
        </p:nvPicPr>
        <p:blipFill>
          <a:blip r:embed="rId10"/>
          <a:stretch>
            <a:fillRect/>
          </a:stretch>
        </p:blipFill>
        <p:spPr>
          <a:xfrm>
            <a:off x="13317360" y="12210536"/>
            <a:ext cx="642446" cy="200244"/>
          </a:xfrm>
          <a:prstGeom prst="rect">
            <a:avLst/>
          </a:prstGeom>
          <a:ln w="12700">
            <a:miter lim="400000"/>
          </a:ln>
        </p:spPr>
      </p:pic>
      <p:grpSp>
        <p:nvGrpSpPr>
          <p:cNvPr id="557" name="Group">
            <a:extLst>
              <a:ext uri="{FF2B5EF4-FFF2-40B4-BE49-F238E27FC236}">
                <a16:creationId xmlns:a16="http://schemas.microsoft.com/office/drawing/2014/main" id="{AD15D6D3-29BA-7F5B-CCB4-C532DE620035}"/>
              </a:ext>
            </a:extLst>
          </p:cNvPr>
          <p:cNvGrpSpPr/>
          <p:nvPr/>
        </p:nvGrpSpPr>
        <p:grpSpPr>
          <a:xfrm>
            <a:off x="0" y="1692"/>
            <a:ext cx="24384000" cy="2691264"/>
            <a:chOff x="0" y="0"/>
            <a:chExt cx="24384000" cy="2691263"/>
          </a:xfrm>
        </p:grpSpPr>
        <p:pic>
          <p:nvPicPr>
            <p:cNvPr id="555" name="DTE workshop PPT-16x9 background.png" descr="DTE workshop PPT-16x9 background.png">
              <a:extLst>
                <a:ext uri="{FF2B5EF4-FFF2-40B4-BE49-F238E27FC236}">
                  <a16:creationId xmlns:a16="http://schemas.microsoft.com/office/drawing/2014/main" id="{B7B3E232-D8C1-92D0-0320-8EA466686170}"/>
                </a:ext>
              </a:extLst>
            </p:cNvPr>
            <p:cNvPicPr>
              <a:picLocks noChangeAspect="1"/>
            </p:cNvPicPr>
            <p:nvPr/>
          </p:nvPicPr>
          <p:blipFill>
            <a:blip r:embed="rId11"/>
            <a:srcRect b="80373"/>
            <a:stretch>
              <a:fillRect/>
            </a:stretch>
          </p:blipFill>
          <p:spPr>
            <a:xfrm>
              <a:off x="0" y="0"/>
              <a:ext cx="24384000" cy="2691264"/>
            </a:xfrm>
            <a:prstGeom prst="rect">
              <a:avLst/>
            </a:prstGeom>
            <a:ln w="12700" cap="flat">
              <a:noFill/>
              <a:miter lim="400000"/>
            </a:ln>
            <a:effectLst/>
          </p:spPr>
        </p:pic>
        <p:sp>
          <p:nvSpPr>
            <p:cNvPr id="556" name="Rectangle">
              <a:extLst>
                <a:ext uri="{FF2B5EF4-FFF2-40B4-BE49-F238E27FC236}">
                  <a16:creationId xmlns:a16="http://schemas.microsoft.com/office/drawing/2014/main" id="{6E2E2946-9A35-B2D3-29BE-5F6AB69285D1}"/>
                </a:ext>
              </a:extLst>
            </p:cNvPr>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58" name="Because rate and time are non-identifiable from molecular data:…">
            <a:extLst>
              <a:ext uri="{FF2B5EF4-FFF2-40B4-BE49-F238E27FC236}">
                <a16:creationId xmlns:a16="http://schemas.microsoft.com/office/drawing/2014/main" id="{D85F6CEF-88F0-9435-887A-88189E3F0113}"/>
              </a:ext>
            </a:extLst>
          </p:cNvPr>
          <p:cNvSpPr txBox="1"/>
          <p:nvPr/>
        </p:nvSpPr>
        <p:spPr>
          <a:xfrm>
            <a:off x="1498663" y="3122372"/>
            <a:ext cx="21386674" cy="6011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sz="3200" dirty="0"/>
              <a:t>Because rate and time are non-identifiable from molecular data: </a:t>
            </a:r>
            <a:br>
              <a:rPr lang="en-US" sz="3200" dirty="0"/>
            </a:b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One cannot use maximum likelihood for divergence-time estimation (penalized likelihood approaches, such as in </a:t>
            </a:r>
            <a:r>
              <a:rPr sz="3200" dirty="0">
                <a:latin typeface="American Typewriter"/>
                <a:ea typeface="American Typewriter"/>
                <a:cs typeface="American Typewriter"/>
                <a:sym typeface="American Typewriter"/>
              </a:rPr>
              <a:t>r8s</a:t>
            </a:r>
            <a:r>
              <a:rPr sz="3200" dirty="0"/>
              <a:t> or the R function </a:t>
            </a:r>
            <a:r>
              <a:rPr sz="3200" dirty="0" err="1">
                <a:latin typeface="American Typewriter"/>
                <a:ea typeface="American Typewriter"/>
                <a:cs typeface="American Typewriter"/>
                <a:sym typeface="American Typewriter"/>
              </a:rPr>
              <a:t>chronos</a:t>
            </a:r>
            <a:r>
              <a:rPr sz="3200" dirty="0"/>
              <a:t> rely on a prior-like “smoothing parameter” and so are sort-of Bayesian)</a:t>
            </a:r>
          </a:p>
          <a:p>
            <a:pPr algn="l">
              <a:defRPr sz="3400">
                <a:latin typeface="Helvetica Neue Light"/>
                <a:ea typeface="Helvetica Neue Light"/>
                <a:cs typeface="Helvetica Neue Light"/>
                <a:sym typeface="Helvetica Neue Light"/>
              </a:defRPr>
            </a:pP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In a Bayesian framework, the disentanglement of rate and time (to get relative divergence times) comes from the model (the likelihood of any of a set of rate/time combinations is the same, so it’s only the prior that distinguishes among them), not from the data, so these analyses are very “model-sensitive” aka “prior-sensitive”</a:t>
            </a:r>
          </a:p>
          <a:p>
            <a:pPr algn="l">
              <a:defRPr sz="3400">
                <a:latin typeface="Helvetica Neue Light"/>
                <a:ea typeface="Helvetica Neue Light"/>
                <a:cs typeface="Helvetica Neue Light"/>
                <a:sym typeface="Helvetica Neue Light"/>
              </a:defRPr>
            </a:pP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solidFill>
                  <a:schemeClr val="bg1"/>
                </a:solidFill>
              </a:rPr>
              <a:t>This is a very different situation than typical for Bayesian analyses, where we’re used to being able to overwhelm the prior with informative data. No amount of (sequence) data can overwhelm the model, because sequence data only give us </a:t>
            </a:r>
            <a:r>
              <a:rPr sz="3200" i="1" dirty="0">
                <a:solidFill>
                  <a:schemeClr val="bg1"/>
                </a:solidFill>
                <a:latin typeface="Times New Roman"/>
                <a:ea typeface="Times New Roman"/>
                <a:cs typeface="Times New Roman"/>
                <a:sym typeface="Times New Roman"/>
              </a:rPr>
              <a:t>v</a:t>
            </a:r>
            <a:r>
              <a:rPr sz="3200" dirty="0">
                <a:solidFill>
                  <a:schemeClr val="bg1"/>
                </a:solidFill>
              </a:rPr>
              <a:t>, and infinite combinations of different durations and rates result in any given </a:t>
            </a:r>
            <a:r>
              <a:rPr sz="3200" i="1" dirty="0">
                <a:solidFill>
                  <a:schemeClr val="bg1"/>
                </a:solidFill>
                <a:latin typeface="Times New Roman"/>
                <a:ea typeface="Times New Roman"/>
                <a:cs typeface="Times New Roman"/>
                <a:sym typeface="Times New Roman"/>
              </a:rPr>
              <a:t>v</a:t>
            </a:r>
          </a:p>
        </p:txBody>
      </p:sp>
      <p:sp>
        <p:nvSpPr>
          <p:cNvPr id="559" name="why is this so hard?">
            <a:extLst>
              <a:ext uri="{FF2B5EF4-FFF2-40B4-BE49-F238E27FC236}">
                <a16:creationId xmlns:a16="http://schemas.microsoft.com/office/drawing/2014/main" id="{5B10B4DB-A48E-BC17-6B33-B536D0D398A7}"/>
              </a:ext>
            </a:extLst>
          </p:cNvPr>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560" name="Non-identifiability of rate and time">
            <a:extLst>
              <a:ext uri="{FF2B5EF4-FFF2-40B4-BE49-F238E27FC236}">
                <a16:creationId xmlns:a16="http://schemas.microsoft.com/office/drawing/2014/main" id="{F89BA75B-2F24-B8D7-FBDC-F06C1E5A5172}"/>
              </a:ext>
            </a:extLst>
          </p:cNvPr>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pic>
        <p:nvPicPr>
          <p:cNvPr id="561" name="Image" descr="Image">
            <a:extLst>
              <a:ext uri="{FF2B5EF4-FFF2-40B4-BE49-F238E27FC236}">
                <a16:creationId xmlns:a16="http://schemas.microsoft.com/office/drawing/2014/main" id="{58C56CC7-17B3-6402-04D2-57BF35E584AB}"/>
              </a:ext>
            </a:extLst>
          </p:cNvPr>
          <p:cNvPicPr>
            <a:picLocks noChangeAspect="1"/>
          </p:cNvPicPr>
          <p:nvPr/>
        </p:nvPicPr>
        <p:blipFill>
          <a:blip r:embed="rId12"/>
          <a:stretch>
            <a:fillRect/>
          </a:stretch>
        </p:blipFill>
        <p:spPr>
          <a:xfrm>
            <a:off x="5540512" y="12090306"/>
            <a:ext cx="201717" cy="168098"/>
          </a:xfrm>
          <a:prstGeom prst="rect">
            <a:avLst/>
          </a:prstGeom>
          <a:ln w="12700">
            <a:miter lim="400000"/>
          </a:ln>
        </p:spPr>
      </p:pic>
      <p:pic>
        <p:nvPicPr>
          <p:cNvPr id="562" name="Image" descr="Image">
            <a:extLst>
              <a:ext uri="{FF2B5EF4-FFF2-40B4-BE49-F238E27FC236}">
                <a16:creationId xmlns:a16="http://schemas.microsoft.com/office/drawing/2014/main" id="{159959AE-31D3-352F-3AED-FD56751745BC}"/>
              </a:ext>
            </a:extLst>
          </p:cNvPr>
          <p:cNvPicPr>
            <a:picLocks noChangeAspect="1"/>
          </p:cNvPicPr>
          <p:nvPr/>
        </p:nvPicPr>
        <p:blipFill>
          <a:blip r:embed="rId13"/>
          <a:stretch>
            <a:fillRect/>
          </a:stretch>
        </p:blipFill>
        <p:spPr>
          <a:xfrm>
            <a:off x="7351934" y="11789134"/>
            <a:ext cx="210121" cy="168097"/>
          </a:xfrm>
          <a:prstGeom prst="rect">
            <a:avLst/>
          </a:prstGeom>
          <a:ln w="12700">
            <a:miter lim="400000"/>
          </a:ln>
        </p:spPr>
      </p:pic>
      <p:pic>
        <p:nvPicPr>
          <p:cNvPr id="563" name="Image" descr="Image">
            <a:extLst>
              <a:ext uri="{FF2B5EF4-FFF2-40B4-BE49-F238E27FC236}">
                <a16:creationId xmlns:a16="http://schemas.microsoft.com/office/drawing/2014/main" id="{2EA0E823-360C-718D-168E-9B3F5818D700}"/>
              </a:ext>
            </a:extLst>
          </p:cNvPr>
          <p:cNvPicPr>
            <a:picLocks noChangeAspect="1"/>
          </p:cNvPicPr>
          <p:nvPr/>
        </p:nvPicPr>
        <p:blipFill>
          <a:blip r:embed="rId14"/>
          <a:stretch>
            <a:fillRect/>
          </a:stretch>
        </p:blipFill>
        <p:spPr>
          <a:xfrm>
            <a:off x="7568218" y="13027833"/>
            <a:ext cx="210121" cy="159692"/>
          </a:xfrm>
          <a:prstGeom prst="rect">
            <a:avLst/>
          </a:prstGeom>
          <a:ln w="12700">
            <a:miter lim="400000"/>
          </a:ln>
        </p:spPr>
      </p:pic>
      <p:pic>
        <p:nvPicPr>
          <p:cNvPr id="564" name="Image" descr="Image">
            <a:extLst>
              <a:ext uri="{FF2B5EF4-FFF2-40B4-BE49-F238E27FC236}">
                <a16:creationId xmlns:a16="http://schemas.microsoft.com/office/drawing/2014/main" id="{2C9134F2-AF8B-9518-3BD6-87906341DEC3}"/>
              </a:ext>
            </a:extLst>
          </p:cNvPr>
          <p:cNvPicPr>
            <a:picLocks noChangeAspect="1"/>
          </p:cNvPicPr>
          <p:nvPr/>
        </p:nvPicPr>
        <p:blipFill>
          <a:blip r:embed="rId12"/>
          <a:stretch>
            <a:fillRect/>
          </a:stretch>
        </p:blipFill>
        <p:spPr>
          <a:xfrm>
            <a:off x="5619619" y="9966691"/>
            <a:ext cx="201716" cy="168097"/>
          </a:xfrm>
          <a:prstGeom prst="rect">
            <a:avLst/>
          </a:prstGeom>
          <a:ln w="12700">
            <a:miter lim="400000"/>
          </a:ln>
        </p:spPr>
      </p:pic>
      <p:sp>
        <p:nvSpPr>
          <p:cNvPr id="565" name="/2">
            <a:extLst>
              <a:ext uri="{FF2B5EF4-FFF2-40B4-BE49-F238E27FC236}">
                <a16:creationId xmlns:a16="http://schemas.microsoft.com/office/drawing/2014/main" id="{4C6678E3-CB8D-1161-CF98-546937599BBD}"/>
              </a:ext>
            </a:extLst>
          </p:cNvPr>
          <p:cNvSpPr txBox="1"/>
          <p:nvPr/>
        </p:nvSpPr>
        <p:spPr>
          <a:xfrm>
            <a:off x="5777831" y="10002620"/>
            <a:ext cx="319373" cy="264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pic>
        <p:nvPicPr>
          <p:cNvPr id="566" name="Image" descr="Image">
            <a:extLst>
              <a:ext uri="{FF2B5EF4-FFF2-40B4-BE49-F238E27FC236}">
                <a16:creationId xmlns:a16="http://schemas.microsoft.com/office/drawing/2014/main" id="{1969D16C-794E-ADA2-F9FE-29EA2967CD1D}"/>
              </a:ext>
            </a:extLst>
          </p:cNvPr>
          <p:cNvPicPr>
            <a:picLocks noChangeAspect="1"/>
          </p:cNvPicPr>
          <p:nvPr/>
        </p:nvPicPr>
        <p:blipFill>
          <a:blip r:embed="rId15"/>
          <a:stretch>
            <a:fillRect/>
          </a:stretch>
        </p:blipFill>
        <p:spPr>
          <a:xfrm>
            <a:off x="8892133" y="10288646"/>
            <a:ext cx="201717" cy="168097"/>
          </a:xfrm>
          <a:prstGeom prst="rect">
            <a:avLst/>
          </a:prstGeom>
          <a:ln w="12700">
            <a:miter lim="400000"/>
          </a:ln>
        </p:spPr>
      </p:pic>
      <p:pic>
        <p:nvPicPr>
          <p:cNvPr id="567" name="Image" descr="Image">
            <a:extLst>
              <a:ext uri="{FF2B5EF4-FFF2-40B4-BE49-F238E27FC236}">
                <a16:creationId xmlns:a16="http://schemas.microsoft.com/office/drawing/2014/main" id="{ECB95F8B-B8FB-3CA2-4B99-7BAD173BEC61}"/>
              </a:ext>
            </a:extLst>
          </p:cNvPr>
          <p:cNvPicPr>
            <a:picLocks noChangeAspect="1"/>
          </p:cNvPicPr>
          <p:nvPr/>
        </p:nvPicPr>
        <p:blipFill>
          <a:blip r:embed="rId16"/>
          <a:stretch>
            <a:fillRect/>
          </a:stretch>
        </p:blipFill>
        <p:spPr>
          <a:xfrm>
            <a:off x="8993669" y="10990677"/>
            <a:ext cx="210121" cy="159693"/>
          </a:xfrm>
          <a:prstGeom prst="rect">
            <a:avLst/>
          </a:prstGeom>
          <a:ln w="12700">
            <a:miter lim="400000"/>
          </a:ln>
        </p:spPr>
      </p:pic>
      <p:pic>
        <p:nvPicPr>
          <p:cNvPr id="568" name="Image" descr="Image">
            <a:extLst>
              <a:ext uri="{FF2B5EF4-FFF2-40B4-BE49-F238E27FC236}">
                <a16:creationId xmlns:a16="http://schemas.microsoft.com/office/drawing/2014/main" id="{B092E39B-634A-90B7-499B-984FAC6B1716}"/>
              </a:ext>
            </a:extLst>
          </p:cNvPr>
          <p:cNvPicPr>
            <a:picLocks noChangeAspect="1"/>
          </p:cNvPicPr>
          <p:nvPr/>
        </p:nvPicPr>
        <p:blipFill>
          <a:blip r:embed="rId17"/>
          <a:stretch>
            <a:fillRect/>
          </a:stretch>
        </p:blipFill>
        <p:spPr>
          <a:xfrm>
            <a:off x="7173042" y="10700173"/>
            <a:ext cx="201717" cy="168098"/>
          </a:xfrm>
          <a:prstGeom prst="rect">
            <a:avLst/>
          </a:prstGeom>
          <a:ln w="12700">
            <a:miter lim="400000"/>
          </a:ln>
        </p:spPr>
      </p:pic>
      <p:pic>
        <p:nvPicPr>
          <p:cNvPr id="569" name="Image" descr="Image">
            <a:extLst>
              <a:ext uri="{FF2B5EF4-FFF2-40B4-BE49-F238E27FC236}">
                <a16:creationId xmlns:a16="http://schemas.microsoft.com/office/drawing/2014/main" id="{6436DB5B-EB92-9AB5-A31B-6C1E5149D7C3}"/>
              </a:ext>
            </a:extLst>
          </p:cNvPr>
          <p:cNvPicPr>
            <a:picLocks noChangeAspect="1"/>
          </p:cNvPicPr>
          <p:nvPr/>
        </p:nvPicPr>
        <p:blipFill>
          <a:blip r:embed="rId18"/>
          <a:stretch>
            <a:fillRect/>
          </a:stretch>
        </p:blipFill>
        <p:spPr>
          <a:xfrm>
            <a:off x="7085493" y="9533366"/>
            <a:ext cx="210121" cy="168098"/>
          </a:xfrm>
          <a:prstGeom prst="rect">
            <a:avLst/>
          </a:prstGeom>
          <a:ln w="12700">
            <a:miter lim="400000"/>
          </a:ln>
        </p:spPr>
      </p:pic>
      <p:sp>
        <p:nvSpPr>
          <p:cNvPr id="570" name="Double Arrow">
            <a:extLst>
              <a:ext uri="{FF2B5EF4-FFF2-40B4-BE49-F238E27FC236}">
                <a16:creationId xmlns:a16="http://schemas.microsoft.com/office/drawing/2014/main" id="{263F47C4-156C-7ED7-B48C-C51C7B17CA2F}"/>
              </a:ext>
            </a:extLst>
          </p:cNvPr>
          <p:cNvSpPr/>
          <p:nvPr/>
        </p:nvSpPr>
        <p:spPr>
          <a:xfrm>
            <a:off x="10634247" y="11322623"/>
            <a:ext cx="1513564" cy="168097"/>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571" name="unrooted_tree2_nowRooted.png" descr="unrooted_tree2_nowRooted.png">
            <a:extLst>
              <a:ext uri="{FF2B5EF4-FFF2-40B4-BE49-F238E27FC236}">
                <a16:creationId xmlns:a16="http://schemas.microsoft.com/office/drawing/2014/main" id="{FC855969-D064-3E8D-C826-71B9C6A54681}"/>
              </a:ext>
            </a:extLst>
          </p:cNvPr>
          <p:cNvPicPr>
            <a:picLocks noChangeAspect="1"/>
          </p:cNvPicPr>
          <p:nvPr/>
        </p:nvPicPr>
        <p:blipFill>
          <a:blip r:embed="rId19"/>
          <a:stretch>
            <a:fillRect/>
          </a:stretch>
        </p:blipFill>
        <p:spPr>
          <a:xfrm>
            <a:off x="5248490" y="9742519"/>
            <a:ext cx="4849577" cy="3126591"/>
          </a:xfrm>
          <a:prstGeom prst="rect">
            <a:avLst/>
          </a:prstGeom>
          <a:ln w="12700">
            <a:miter lim="400000"/>
          </a:ln>
        </p:spPr>
      </p:pic>
      <p:sp>
        <p:nvSpPr>
          <p:cNvPr id="572" name="Rectangle">
            <a:extLst>
              <a:ext uri="{FF2B5EF4-FFF2-40B4-BE49-F238E27FC236}">
                <a16:creationId xmlns:a16="http://schemas.microsoft.com/office/drawing/2014/main" id="{1A0CC418-1E3B-2ACE-5A1D-BFF7D0BE677F}"/>
              </a:ext>
            </a:extLst>
          </p:cNvPr>
          <p:cNvSpPr/>
          <p:nvPr/>
        </p:nvSpPr>
        <p:spPr>
          <a:xfrm>
            <a:off x="10601700" y="11098496"/>
            <a:ext cx="556032" cy="84048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573" name="/2">
            <a:extLst>
              <a:ext uri="{FF2B5EF4-FFF2-40B4-BE49-F238E27FC236}">
                <a16:creationId xmlns:a16="http://schemas.microsoft.com/office/drawing/2014/main" id="{7EC0196D-4757-E00F-9C53-BCF92A7F4F90}"/>
              </a:ext>
            </a:extLst>
          </p:cNvPr>
          <p:cNvSpPr txBox="1"/>
          <p:nvPr/>
        </p:nvSpPr>
        <p:spPr>
          <a:xfrm>
            <a:off x="5701631" y="12119287"/>
            <a:ext cx="319373" cy="264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spTree>
    <p:extLst>
      <p:ext uri="{BB962C8B-B14F-4D97-AF65-F5344CB8AC3E}">
        <p14:creationId xmlns:p14="http://schemas.microsoft.com/office/powerpoint/2010/main" val="134316611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FDCBB-9E14-C8C7-A033-9E210E8F75CB}"/>
            </a:ext>
          </a:extLst>
        </p:cNvPr>
        <p:cNvGrpSpPr/>
        <p:nvPr/>
      </p:nvGrpSpPr>
      <p:grpSpPr>
        <a:xfrm>
          <a:off x="0" y="0"/>
          <a:ext cx="0" cy="0"/>
          <a:chOff x="0" y="0"/>
          <a:chExt cx="0" cy="0"/>
        </a:xfrm>
      </p:grpSpPr>
      <p:pic>
        <p:nvPicPr>
          <p:cNvPr id="546" name="Image" descr="Image">
            <a:extLst>
              <a:ext uri="{FF2B5EF4-FFF2-40B4-BE49-F238E27FC236}">
                <a16:creationId xmlns:a16="http://schemas.microsoft.com/office/drawing/2014/main" id="{13E2C57B-C324-8C57-5C84-258808AB9020}"/>
              </a:ext>
            </a:extLst>
          </p:cNvPr>
          <p:cNvPicPr>
            <a:picLocks noChangeAspect="1"/>
          </p:cNvPicPr>
          <p:nvPr/>
        </p:nvPicPr>
        <p:blipFill>
          <a:blip r:embed="rId2"/>
          <a:stretch>
            <a:fillRect/>
          </a:stretch>
        </p:blipFill>
        <p:spPr>
          <a:xfrm>
            <a:off x="14460239" y="10703862"/>
            <a:ext cx="642446" cy="200244"/>
          </a:xfrm>
          <a:prstGeom prst="rect">
            <a:avLst/>
          </a:prstGeom>
          <a:ln w="12700">
            <a:miter lim="400000"/>
          </a:ln>
        </p:spPr>
      </p:pic>
      <p:pic>
        <p:nvPicPr>
          <p:cNvPr id="547" name="Image" descr="Image">
            <a:extLst>
              <a:ext uri="{FF2B5EF4-FFF2-40B4-BE49-F238E27FC236}">
                <a16:creationId xmlns:a16="http://schemas.microsoft.com/office/drawing/2014/main" id="{7B2ECAF0-0BF6-6C10-7824-DA68A0246484}"/>
              </a:ext>
            </a:extLst>
          </p:cNvPr>
          <p:cNvPicPr>
            <a:picLocks noChangeAspect="1"/>
          </p:cNvPicPr>
          <p:nvPr/>
        </p:nvPicPr>
        <p:blipFill>
          <a:blip r:embed="rId3"/>
          <a:stretch>
            <a:fillRect/>
          </a:stretch>
        </p:blipFill>
        <p:spPr>
          <a:xfrm>
            <a:off x="16279327" y="11125433"/>
            <a:ext cx="642446" cy="200243"/>
          </a:xfrm>
          <a:prstGeom prst="rect">
            <a:avLst/>
          </a:prstGeom>
          <a:ln w="12700">
            <a:miter lim="400000"/>
          </a:ln>
        </p:spPr>
      </p:pic>
      <p:pic>
        <p:nvPicPr>
          <p:cNvPr id="548" name="Image" descr="Image">
            <a:extLst>
              <a:ext uri="{FF2B5EF4-FFF2-40B4-BE49-F238E27FC236}">
                <a16:creationId xmlns:a16="http://schemas.microsoft.com/office/drawing/2014/main" id="{339FCF47-6F88-4AAD-A1CE-F0289BC1DAD7}"/>
              </a:ext>
            </a:extLst>
          </p:cNvPr>
          <p:cNvPicPr>
            <a:picLocks noChangeAspect="1"/>
          </p:cNvPicPr>
          <p:nvPr/>
        </p:nvPicPr>
        <p:blipFill>
          <a:blip r:embed="rId4"/>
          <a:stretch>
            <a:fillRect/>
          </a:stretch>
        </p:blipFill>
        <p:spPr>
          <a:xfrm>
            <a:off x="16283499" y="10352210"/>
            <a:ext cx="634102" cy="200244"/>
          </a:xfrm>
          <a:prstGeom prst="rect">
            <a:avLst/>
          </a:prstGeom>
          <a:ln w="12700">
            <a:miter lim="400000"/>
          </a:ln>
        </p:spPr>
      </p:pic>
      <p:pic>
        <p:nvPicPr>
          <p:cNvPr id="549" name="unrooted_tree2_nowRooted.pdf" descr="unrooted_tree2_nowRooted.pdf">
            <a:extLst>
              <a:ext uri="{FF2B5EF4-FFF2-40B4-BE49-F238E27FC236}">
                <a16:creationId xmlns:a16="http://schemas.microsoft.com/office/drawing/2014/main" id="{3546532F-2B6D-7521-8BE5-82BE713B9716}"/>
              </a:ext>
            </a:extLst>
          </p:cNvPr>
          <p:cNvPicPr>
            <a:picLocks noChangeAspect="1"/>
          </p:cNvPicPr>
          <p:nvPr/>
        </p:nvPicPr>
        <p:blipFill>
          <a:blip r:embed="rId5"/>
          <a:stretch>
            <a:fillRect/>
          </a:stretch>
        </p:blipFill>
        <p:spPr>
          <a:xfrm>
            <a:off x="12843957" y="9892913"/>
            <a:ext cx="4722389" cy="3020327"/>
          </a:xfrm>
          <a:prstGeom prst="rect">
            <a:avLst/>
          </a:prstGeom>
          <a:ln w="12700">
            <a:miter lim="400000"/>
          </a:ln>
        </p:spPr>
      </p:pic>
      <p:pic>
        <p:nvPicPr>
          <p:cNvPr id="550" name="Image" descr="Image">
            <a:extLst>
              <a:ext uri="{FF2B5EF4-FFF2-40B4-BE49-F238E27FC236}">
                <a16:creationId xmlns:a16="http://schemas.microsoft.com/office/drawing/2014/main" id="{FA74A352-B263-FAF9-EC9B-7F0C830504E4}"/>
              </a:ext>
            </a:extLst>
          </p:cNvPr>
          <p:cNvPicPr>
            <a:picLocks noChangeAspect="1"/>
          </p:cNvPicPr>
          <p:nvPr/>
        </p:nvPicPr>
        <p:blipFill>
          <a:blip r:embed="rId6"/>
          <a:stretch>
            <a:fillRect/>
          </a:stretch>
        </p:blipFill>
        <p:spPr>
          <a:xfrm>
            <a:off x="13170264" y="10123835"/>
            <a:ext cx="642446" cy="200244"/>
          </a:xfrm>
          <a:prstGeom prst="rect">
            <a:avLst/>
          </a:prstGeom>
          <a:ln w="12700">
            <a:miter lim="400000"/>
          </a:ln>
        </p:spPr>
      </p:pic>
      <p:pic>
        <p:nvPicPr>
          <p:cNvPr id="551" name="Image" descr="Image">
            <a:extLst>
              <a:ext uri="{FF2B5EF4-FFF2-40B4-BE49-F238E27FC236}">
                <a16:creationId xmlns:a16="http://schemas.microsoft.com/office/drawing/2014/main" id="{C4C83752-A09A-F674-0550-E9757F0001AF}"/>
              </a:ext>
            </a:extLst>
          </p:cNvPr>
          <p:cNvPicPr>
            <a:picLocks noChangeAspect="1"/>
          </p:cNvPicPr>
          <p:nvPr/>
        </p:nvPicPr>
        <p:blipFill>
          <a:blip r:embed="rId7"/>
          <a:stretch>
            <a:fillRect/>
          </a:stretch>
        </p:blipFill>
        <p:spPr>
          <a:xfrm>
            <a:off x="15664997" y="9616102"/>
            <a:ext cx="642446" cy="200243"/>
          </a:xfrm>
          <a:prstGeom prst="rect">
            <a:avLst/>
          </a:prstGeom>
          <a:ln w="12700">
            <a:miter lim="400000"/>
          </a:ln>
        </p:spPr>
      </p:pic>
      <p:pic>
        <p:nvPicPr>
          <p:cNvPr id="552" name="Image" descr="Image">
            <a:extLst>
              <a:ext uri="{FF2B5EF4-FFF2-40B4-BE49-F238E27FC236}">
                <a16:creationId xmlns:a16="http://schemas.microsoft.com/office/drawing/2014/main" id="{A319C793-2923-F551-A112-230510F2EE39}"/>
              </a:ext>
            </a:extLst>
          </p:cNvPr>
          <p:cNvPicPr>
            <a:picLocks noChangeAspect="1"/>
          </p:cNvPicPr>
          <p:nvPr/>
        </p:nvPicPr>
        <p:blipFill>
          <a:blip r:embed="rId8"/>
          <a:stretch>
            <a:fillRect/>
          </a:stretch>
        </p:blipFill>
        <p:spPr>
          <a:xfrm>
            <a:off x="15791234" y="11838195"/>
            <a:ext cx="642446" cy="200243"/>
          </a:xfrm>
          <a:prstGeom prst="rect">
            <a:avLst/>
          </a:prstGeom>
          <a:ln w="12700">
            <a:miter lim="400000"/>
          </a:ln>
        </p:spPr>
      </p:pic>
      <p:pic>
        <p:nvPicPr>
          <p:cNvPr id="553" name="Image" descr="Image">
            <a:extLst>
              <a:ext uri="{FF2B5EF4-FFF2-40B4-BE49-F238E27FC236}">
                <a16:creationId xmlns:a16="http://schemas.microsoft.com/office/drawing/2014/main" id="{5623E526-BADA-B6A2-DC49-3808A49807AF}"/>
              </a:ext>
            </a:extLst>
          </p:cNvPr>
          <p:cNvPicPr>
            <a:picLocks noChangeAspect="1"/>
          </p:cNvPicPr>
          <p:nvPr/>
        </p:nvPicPr>
        <p:blipFill>
          <a:blip r:embed="rId9"/>
          <a:stretch>
            <a:fillRect/>
          </a:stretch>
        </p:blipFill>
        <p:spPr>
          <a:xfrm>
            <a:off x="15787064" y="12629992"/>
            <a:ext cx="650789" cy="200244"/>
          </a:xfrm>
          <a:prstGeom prst="rect">
            <a:avLst/>
          </a:prstGeom>
          <a:ln w="12700">
            <a:miter lim="400000"/>
          </a:ln>
        </p:spPr>
      </p:pic>
      <p:pic>
        <p:nvPicPr>
          <p:cNvPr id="554" name="Image" descr="Image">
            <a:extLst>
              <a:ext uri="{FF2B5EF4-FFF2-40B4-BE49-F238E27FC236}">
                <a16:creationId xmlns:a16="http://schemas.microsoft.com/office/drawing/2014/main" id="{8CD53524-F66C-6265-E9BB-7D1E76AFD152}"/>
              </a:ext>
            </a:extLst>
          </p:cNvPr>
          <p:cNvPicPr>
            <a:picLocks noChangeAspect="1"/>
          </p:cNvPicPr>
          <p:nvPr/>
        </p:nvPicPr>
        <p:blipFill>
          <a:blip r:embed="rId10"/>
          <a:stretch>
            <a:fillRect/>
          </a:stretch>
        </p:blipFill>
        <p:spPr>
          <a:xfrm>
            <a:off x="13317360" y="12210536"/>
            <a:ext cx="642446" cy="200244"/>
          </a:xfrm>
          <a:prstGeom prst="rect">
            <a:avLst/>
          </a:prstGeom>
          <a:ln w="12700">
            <a:miter lim="400000"/>
          </a:ln>
        </p:spPr>
      </p:pic>
      <p:grpSp>
        <p:nvGrpSpPr>
          <p:cNvPr id="557" name="Group">
            <a:extLst>
              <a:ext uri="{FF2B5EF4-FFF2-40B4-BE49-F238E27FC236}">
                <a16:creationId xmlns:a16="http://schemas.microsoft.com/office/drawing/2014/main" id="{88CF042D-D7C8-899B-D73A-A2F840C59D8C}"/>
              </a:ext>
            </a:extLst>
          </p:cNvPr>
          <p:cNvGrpSpPr/>
          <p:nvPr/>
        </p:nvGrpSpPr>
        <p:grpSpPr>
          <a:xfrm>
            <a:off x="0" y="1692"/>
            <a:ext cx="24384000" cy="2691264"/>
            <a:chOff x="0" y="0"/>
            <a:chExt cx="24384000" cy="2691263"/>
          </a:xfrm>
        </p:grpSpPr>
        <p:pic>
          <p:nvPicPr>
            <p:cNvPr id="555" name="DTE workshop PPT-16x9 background.png" descr="DTE workshop PPT-16x9 background.png">
              <a:extLst>
                <a:ext uri="{FF2B5EF4-FFF2-40B4-BE49-F238E27FC236}">
                  <a16:creationId xmlns:a16="http://schemas.microsoft.com/office/drawing/2014/main" id="{D1E82763-C685-D71F-9ACE-F1B301828D6B}"/>
                </a:ext>
              </a:extLst>
            </p:cNvPr>
            <p:cNvPicPr>
              <a:picLocks noChangeAspect="1"/>
            </p:cNvPicPr>
            <p:nvPr/>
          </p:nvPicPr>
          <p:blipFill>
            <a:blip r:embed="rId11"/>
            <a:srcRect b="80373"/>
            <a:stretch>
              <a:fillRect/>
            </a:stretch>
          </p:blipFill>
          <p:spPr>
            <a:xfrm>
              <a:off x="0" y="0"/>
              <a:ext cx="24384000" cy="2691264"/>
            </a:xfrm>
            <a:prstGeom prst="rect">
              <a:avLst/>
            </a:prstGeom>
            <a:ln w="12700" cap="flat">
              <a:noFill/>
              <a:miter lim="400000"/>
            </a:ln>
            <a:effectLst/>
          </p:spPr>
        </p:pic>
        <p:sp>
          <p:nvSpPr>
            <p:cNvPr id="556" name="Rectangle">
              <a:extLst>
                <a:ext uri="{FF2B5EF4-FFF2-40B4-BE49-F238E27FC236}">
                  <a16:creationId xmlns:a16="http://schemas.microsoft.com/office/drawing/2014/main" id="{0BCDC5D4-F596-EC88-6EB7-EC97697AFB2A}"/>
                </a:ext>
              </a:extLst>
            </p:cNvPr>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58" name="Because rate and time are non-identifiable from molecular data:…">
            <a:extLst>
              <a:ext uri="{FF2B5EF4-FFF2-40B4-BE49-F238E27FC236}">
                <a16:creationId xmlns:a16="http://schemas.microsoft.com/office/drawing/2014/main" id="{3B8F1331-DB9F-D369-2CD3-2C0D3732DB4D}"/>
              </a:ext>
            </a:extLst>
          </p:cNvPr>
          <p:cNvSpPr txBox="1"/>
          <p:nvPr/>
        </p:nvSpPr>
        <p:spPr>
          <a:xfrm>
            <a:off x="1498663" y="3122372"/>
            <a:ext cx="21386674" cy="60119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sz="3200" dirty="0"/>
              <a:t>Because rate and time are non-identifiable from molecular data: </a:t>
            </a:r>
            <a:br>
              <a:rPr lang="en-US" sz="3200" dirty="0"/>
            </a:b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One cannot use maximum likelihood for divergence-time estimation (penalized likelihood approaches, such as in </a:t>
            </a:r>
            <a:r>
              <a:rPr sz="3200" dirty="0">
                <a:latin typeface="American Typewriter"/>
                <a:ea typeface="American Typewriter"/>
                <a:cs typeface="American Typewriter"/>
                <a:sym typeface="American Typewriter"/>
              </a:rPr>
              <a:t>r8s</a:t>
            </a:r>
            <a:r>
              <a:rPr sz="3200" dirty="0"/>
              <a:t> or the R function </a:t>
            </a:r>
            <a:r>
              <a:rPr sz="3200" dirty="0" err="1">
                <a:latin typeface="American Typewriter"/>
                <a:ea typeface="American Typewriter"/>
                <a:cs typeface="American Typewriter"/>
                <a:sym typeface="American Typewriter"/>
              </a:rPr>
              <a:t>chronos</a:t>
            </a:r>
            <a:r>
              <a:rPr sz="3200" dirty="0"/>
              <a:t> rely on a prior-like “smoothing parameter” and so are sort-of Bayesian)</a:t>
            </a:r>
          </a:p>
          <a:p>
            <a:pPr algn="l">
              <a:defRPr sz="3400">
                <a:latin typeface="Helvetica Neue Light"/>
                <a:ea typeface="Helvetica Neue Light"/>
                <a:cs typeface="Helvetica Neue Light"/>
                <a:sym typeface="Helvetica Neue Light"/>
              </a:defRPr>
            </a:pP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In a Bayesian framework, the disentanglement of rate and time (to get relative divergence times) comes from the model (the likelihood of any of a set of rate/time combinations is the same, so it’s only the prior that distinguishes among them), not from the data, so these analyses are very “model-sensitive” aka “prior-sensitive”</a:t>
            </a:r>
          </a:p>
          <a:p>
            <a:pPr algn="l">
              <a:defRPr sz="3400">
                <a:latin typeface="Helvetica Neue Light"/>
                <a:ea typeface="Helvetica Neue Light"/>
                <a:cs typeface="Helvetica Neue Light"/>
                <a:sym typeface="Helvetica Neue Light"/>
              </a:defRPr>
            </a:pPr>
            <a:endParaRPr sz="3200" dirty="0"/>
          </a:p>
          <a:p>
            <a:pPr marL="571500" indent="-317500" algn="l">
              <a:buSzPct val="75000"/>
              <a:buChar char="-"/>
              <a:defRPr sz="3400">
                <a:latin typeface="Helvetica Neue Light"/>
                <a:ea typeface="Helvetica Neue Light"/>
                <a:cs typeface="Helvetica Neue Light"/>
                <a:sym typeface="Helvetica Neue Light"/>
              </a:defRPr>
            </a:pPr>
            <a:r>
              <a:rPr sz="3200" dirty="0"/>
              <a:t>This is a very different situation than typical for Bayesian analyses, where we’re used to being able to overwhelm the prior with informative data. No amount of (sequence) data can overwhelm the model, because sequence data only give us </a:t>
            </a:r>
            <a:r>
              <a:rPr sz="3200" i="1" dirty="0">
                <a:latin typeface="Times New Roman"/>
                <a:ea typeface="Times New Roman"/>
                <a:cs typeface="Times New Roman"/>
                <a:sym typeface="Times New Roman"/>
              </a:rPr>
              <a:t>v</a:t>
            </a:r>
            <a:r>
              <a:rPr sz="3200" dirty="0"/>
              <a:t>, and infinite combinations of different durations and rates result in any given </a:t>
            </a:r>
            <a:r>
              <a:rPr sz="3200" i="1" dirty="0">
                <a:latin typeface="Times New Roman"/>
                <a:ea typeface="Times New Roman"/>
                <a:cs typeface="Times New Roman"/>
                <a:sym typeface="Times New Roman"/>
              </a:rPr>
              <a:t>v</a:t>
            </a:r>
          </a:p>
        </p:txBody>
      </p:sp>
      <p:sp>
        <p:nvSpPr>
          <p:cNvPr id="559" name="why is this so hard?">
            <a:extLst>
              <a:ext uri="{FF2B5EF4-FFF2-40B4-BE49-F238E27FC236}">
                <a16:creationId xmlns:a16="http://schemas.microsoft.com/office/drawing/2014/main" id="{7B7F8DC6-C487-8306-7C13-F811016B28D9}"/>
              </a:ext>
            </a:extLst>
          </p:cNvPr>
          <p:cNvSpPr txBox="1"/>
          <p:nvPr/>
        </p:nvSpPr>
        <p:spPr>
          <a:xfrm>
            <a:off x="14024384" y="788198"/>
            <a:ext cx="7316949"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why is this so hard?</a:t>
            </a:r>
          </a:p>
        </p:txBody>
      </p:sp>
      <p:sp>
        <p:nvSpPr>
          <p:cNvPr id="560" name="Non-identifiability of rate and time">
            <a:extLst>
              <a:ext uri="{FF2B5EF4-FFF2-40B4-BE49-F238E27FC236}">
                <a16:creationId xmlns:a16="http://schemas.microsoft.com/office/drawing/2014/main" id="{798D83BE-604F-DE25-42FB-33519EA64D51}"/>
              </a:ext>
            </a:extLst>
          </p:cNvPr>
          <p:cNvSpPr txBox="1"/>
          <p:nvPr/>
        </p:nvSpPr>
        <p:spPr>
          <a:xfrm>
            <a:off x="2540063" y="569672"/>
            <a:ext cx="12414967" cy="91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Non-identifiability of rate and time</a:t>
            </a:r>
          </a:p>
        </p:txBody>
      </p:sp>
      <p:pic>
        <p:nvPicPr>
          <p:cNvPr id="561" name="Image" descr="Image">
            <a:extLst>
              <a:ext uri="{FF2B5EF4-FFF2-40B4-BE49-F238E27FC236}">
                <a16:creationId xmlns:a16="http://schemas.microsoft.com/office/drawing/2014/main" id="{7DE876C7-DCA5-7689-05EE-B723A41A6461}"/>
              </a:ext>
            </a:extLst>
          </p:cNvPr>
          <p:cNvPicPr>
            <a:picLocks noChangeAspect="1"/>
          </p:cNvPicPr>
          <p:nvPr/>
        </p:nvPicPr>
        <p:blipFill>
          <a:blip r:embed="rId12"/>
          <a:stretch>
            <a:fillRect/>
          </a:stretch>
        </p:blipFill>
        <p:spPr>
          <a:xfrm>
            <a:off x="5540512" y="12090306"/>
            <a:ext cx="201717" cy="168098"/>
          </a:xfrm>
          <a:prstGeom prst="rect">
            <a:avLst/>
          </a:prstGeom>
          <a:ln w="12700">
            <a:miter lim="400000"/>
          </a:ln>
        </p:spPr>
      </p:pic>
      <p:pic>
        <p:nvPicPr>
          <p:cNvPr id="562" name="Image" descr="Image">
            <a:extLst>
              <a:ext uri="{FF2B5EF4-FFF2-40B4-BE49-F238E27FC236}">
                <a16:creationId xmlns:a16="http://schemas.microsoft.com/office/drawing/2014/main" id="{B27B08AB-6704-1E5D-93D4-B077C3D8FB75}"/>
              </a:ext>
            </a:extLst>
          </p:cNvPr>
          <p:cNvPicPr>
            <a:picLocks noChangeAspect="1"/>
          </p:cNvPicPr>
          <p:nvPr/>
        </p:nvPicPr>
        <p:blipFill>
          <a:blip r:embed="rId13"/>
          <a:stretch>
            <a:fillRect/>
          </a:stretch>
        </p:blipFill>
        <p:spPr>
          <a:xfrm>
            <a:off x="7351934" y="11789134"/>
            <a:ext cx="210121" cy="168097"/>
          </a:xfrm>
          <a:prstGeom prst="rect">
            <a:avLst/>
          </a:prstGeom>
          <a:ln w="12700">
            <a:miter lim="400000"/>
          </a:ln>
        </p:spPr>
      </p:pic>
      <p:pic>
        <p:nvPicPr>
          <p:cNvPr id="563" name="Image" descr="Image">
            <a:extLst>
              <a:ext uri="{FF2B5EF4-FFF2-40B4-BE49-F238E27FC236}">
                <a16:creationId xmlns:a16="http://schemas.microsoft.com/office/drawing/2014/main" id="{C3A61C61-86DA-12B6-2945-28C139F7C2E4}"/>
              </a:ext>
            </a:extLst>
          </p:cNvPr>
          <p:cNvPicPr>
            <a:picLocks noChangeAspect="1"/>
          </p:cNvPicPr>
          <p:nvPr/>
        </p:nvPicPr>
        <p:blipFill>
          <a:blip r:embed="rId14"/>
          <a:stretch>
            <a:fillRect/>
          </a:stretch>
        </p:blipFill>
        <p:spPr>
          <a:xfrm>
            <a:off x="7568218" y="13027833"/>
            <a:ext cx="210121" cy="159692"/>
          </a:xfrm>
          <a:prstGeom prst="rect">
            <a:avLst/>
          </a:prstGeom>
          <a:ln w="12700">
            <a:miter lim="400000"/>
          </a:ln>
        </p:spPr>
      </p:pic>
      <p:pic>
        <p:nvPicPr>
          <p:cNvPr id="564" name="Image" descr="Image">
            <a:extLst>
              <a:ext uri="{FF2B5EF4-FFF2-40B4-BE49-F238E27FC236}">
                <a16:creationId xmlns:a16="http://schemas.microsoft.com/office/drawing/2014/main" id="{DB110693-5C2A-87AD-37BB-D87CA8415E79}"/>
              </a:ext>
            </a:extLst>
          </p:cNvPr>
          <p:cNvPicPr>
            <a:picLocks noChangeAspect="1"/>
          </p:cNvPicPr>
          <p:nvPr/>
        </p:nvPicPr>
        <p:blipFill>
          <a:blip r:embed="rId12"/>
          <a:stretch>
            <a:fillRect/>
          </a:stretch>
        </p:blipFill>
        <p:spPr>
          <a:xfrm>
            <a:off x="5619619" y="9966691"/>
            <a:ext cx="201716" cy="168097"/>
          </a:xfrm>
          <a:prstGeom prst="rect">
            <a:avLst/>
          </a:prstGeom>
          <a:ln w="12700">
            <a:miter lim="400000"/>
          </a:ln>
        </p:spPr>
      </p:pic>
      <p:sp>
        <p:nvSpPr>
          <p:cNvPr id="565" name="/2">
            <a:extLst>
              <a:ext uri="{FF2B5EF4-FFF2-40B4-BE49-F238E27FC236}">
                <a16:creationId xmlns:a16="http://schemas.microsoft.com/office/drawing/2014/main" id="{342EB32E-8311-24E3-23AC-727278CB8670}"/>
              </a:ext>
            </a:extLst>
          </p:cNvPr>
          <p:cNvSpPr txBox="1"/>
          <p:nvPr/>
        </p:nvSpPr>
        <p:spPr>
          <a:xfrm>
            <a:off x="5777831" y="10002620"/>
            <a:ext cx="319373" cy="264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pic>
        <p:nvPicPr>
          <p:cNvPr id="566" name="Image" descr="Image">
            <a:extLst>
              <a:ext uri="{FF2B5EF4-FFF2-40B4-BE49-F238E27FC236}">
                <a16:creationId xmlns:a16="http://schemas.microsoft.com/office/drawing/2014/main" id="{AEB5115E-BA5B-3B92-ABC6-BF20FF559B61}"/>
              </a:ext>
            </a:extLst>
          </p:cNvPr>
          <p:cNvPicPr>
            <a:picLocks noChangeAspect="1"/>
          </p:cNvPicPr>
          <p:nvPr/>
        </p:nvPicPr>
        <p:blipFill>
          <a:blip r:embed="rId15"/>
          <a:stretch>
            <a:fillRect/>
          </a:stretch>
        </p:blipFill>
        <p:spPr>
          <a:xfrm>
            <a:off x="8892133" y="10288646"/>
            <a:ext cx="201717" cy="168097"/>
          </a:xfrm>
          <a:prstGeom prst="rect">
            <a:avLst/>
          </a:prstGeom>
          <a:ln w="12700">
            <a:miter lim="400000"/>
          </a:ln>
        </p:spPr>
      </p:pic>
      <p:pic>
        <p:nvPicPr>
          <p:cNvPr id="567" name="Image" descr="Image">
            <a:extLst>
              <a:ext uri="{FF2B5EF4-FFF2-40B4-BE49-F238E27FC236}">
                <a16:creationId xmlns:a16="http://schemas.microsoft.com/office/drawing/2014/main" id="{F5110DEF-6FD4-54E6-539A-6BCB36E20BA0}"/>
              </a:ext>
            </a:extLst>
          </p:cNvPr>
          <p:cNvPicPr>
            <a:picLocks noChangeAspect="1"/>
          </p:cNvPicPr>
          <p:nvPr/>
        </p:nvPicPr>
        <p:blipFill>
          <a:blip r:embed="rId16"/>
          <a:stretch>
            <a:fillRect/>
          </a:stretch>
        </p:blipFill>
        <p:spPr>
          <a:xfrm>
            <a:off x="8993669" y="10990677"/>
            <a:ext cx="210121" cy="159693"/>
          </a:xfrm>
          <a:prstGeom prst="rect">
            <a:avLst/>
          </a:prstGeom>
          <a:ln w="12700">
            <a:miter lim="400000"/>
          </a:ln>
        </p:spPr>
      </p:pic>
      <p:pic>
        <p:nvPicPr>
          <p:cNvPr id="568" name="Image" descr="Image">
            <a:extLst>
              <a:ext uri="{FF2B5EF4-FFF2-40B4-BE49-F238E27FC236}">
                <a16:creationId xmlns:a16="http://schemas.microsoft.com/office/drawing/2014/main" id="{F25B1B22-AA34-6A39-37AE-541B63BCB269}"/>
              </a:ext>
            </a:extLst>
          </p:cNvPr>
          <p:cNvPicPr>
            <a:picLocks noChangeAspect="1"/>
          </p:cNvPicPr>
          <p:nvPr/>
        </p:nvPicPr>
        <p:blipFill>
          <a:blip r:embed="rId17"/>
          <a:stretch>
            <a:fillRect/>
          </a:stretch>
        </p:blipFill>
        <p:spPr>
          <a:xfrm>
            <a:off x="7173042" y="10700173"/>
            <a:ext cx="201717" cy="168098"/>
          </a:xfrm>
          <a:prstGeom prst="rect">
            <a:avLst/>
          </a:prstGeom>
          <a:ln w="12700">
            <a:miter lim="400000"/>
          </a:ln>
        </p:spPr>
      </p:pic>
      <p:pic>
        <p:nvPicPr>
          <p:cNvPr id="569" name="Image" descr="Image">
            <a:extLst>
              <a:ext uri="{FF2B5EF4-FFF2-40B4-BE49-F238E27FC236}">
                <a16:creationId xmlns:a16="http://schemas.microsoft.com/office/drawing/2014/main" id="{52C5C4D2-80C6-4636-4B32-ABB82CDAE1E9}"/>
              </a:ext>
            </a:extLst>
          </p:cNvPr>
          <p:cNvPicPr>
            <a:picLocks noChangeAspect="1"/>
          </p:cNvPicPr>
          <p:nvPr/>
        </p:nvPicPr>
        <p:blipFill>
          <a:blip r:embed="rId18"/>
          <a:stretch>
            <a:fillRect/>
          </a:stretch>
        </p:blipFill>
        <p:spPr>
          <a:xfrm>
            <a:off x="7085493" y="9533366"/>
            <a:ext cx="210121" cy="168098"/>
          </a:xfrm>
          <a:prstGeom prst="rect">
            <a:avLst/>
          </a:prstGeom>
          <a:ln w="12700">
            <a:miter lim="400000"/>
          </a:ln>
        </p:spPr>
      </p:pic>
      <p:sp>
        <p:nvSpPr>
          <p:cNvPr id="570" name="Double Arrow">
            <a:extLst>
              <a:ext uri="{FF2B5EF4-FFF2-40B4-BE49-F238E27FC236}">
                <a16:creationId xmlns:a16="http://schemas.microsoft.com/office/drawing/2014/main" id="{D1B78F82-45F4-4FBD-C965-8D5837C7D1D9}"/>
              </a:ext>
            </a:extLst>
          </p:cNvPr>
          <p:cNvSpPr/>
          <p:nvPr/>
        </p:nvSpPr>
        <p:spPr>
          <a:xfrm>
            <a:off x="10634247" y="11322623"/>
            <a:ext cx="1513564" cy="168097"/>
          </a:xfrm>
          <a:prstGeom prst="leftRightArrow">
            <a:avLst>
              <a:gd name="adj1" fmla="val 32000"/>
              <a:gd name="adj2" fmla="val 220000"/>
            </a:avLst>
          </a:prstGeom>
          <a:solidFill>
            <a:srgbClr val="000000"/>
          </a:solidFill>
          <a:ln w="12700">
            <a:miter lim="400000"/>
          </a:ln>
        </p:spPr>
        <p:txBody>
          <a:bodyPr lIns="0" tIns="0" rIns="0" bIns="0" anchor="ctr"/>
          <a:lstStyle/>
          <a:p>
            <a:pPr algn="ctr">
              <a:defRPr sz="3200">
                <a:solidFill>
                  <a:srgbClr val="FFFFFF"/>
                </a:solidFill>
              </a:defRPr>
            </a:pPr>
            <a:endParaRPr/>
          </a:p>
        </p:txBody>
      </p:sp>
      <p:pic>
        <p:nvPicPr>
          <p:cNvPr id="571" name="unrooted_tree2_nowRooted.png" descr="unrooted_tree2_nowRooted.png">
            <a:extLst>
              <a:ext uri="{FF2B5EF4-FFF2-40B4-BE49-F238E27FC236}">
                <a16:creationId xmlns:a16="http://schemas.microsoft.com/office/drawing/2014/main" id="{9525B3A6-9A09-C015-87A9-AAB9352AA83E}"/>
              </a:ext>
            </a:extLst>
          </p:cNvPr>
          <p:cNvPicPr>
            <a:picLocks noChangeAspect="1"/>
          </p:cNvPicPr>
          <p:nvPr/>
        </p:nvPicPr>
        <p:blipFill>
          <a:blip r:embed="rId19"/>
          <a:stretch>
            <a:fillRect/>
          </a:stretch>
        </p:blipFill>
        <p:spPr>
          <a:xfrm>
            <a:off x="5248490" y="9742519"/>
            <a:ext cx="4849577" cy="3126591"/>
          </a:xfrm>
          <a:prstGeom prst="rect">
            <a:avLst/>
          </a:prstGeom>
          <a:ln w="12700">
            <a:miter lim="400000"/>
          </a:ln>
        </p:spPr>
      </p:pic>
      <p:sp>
        <p:nvSpPr>
          <p:cNvPr id="572" name="Rectangle">
            <a:extLst>
              <a:ext uri="{FF2B5EF4-FFF2-40B4-BE49-F238E27FC236}">
                <a16:creationId xmlns:a16="http://schemas.microsoft.com/office/drawing/2014/main" id="{48DEE3D0-17F5-34A5-AB4A-9E5B850791E4}"/>
              </a:ext>
            </a:extLst>
          </p:cNvPr>
          <p:cNvSpPr/>
          <p:nvPr/>
        </p:nvSpPr>
        <p:spPr>
          <a:xfrm>
            <a:off x="10601700" y="11098496"/>
            <a:ext cx="556032" cy="84048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573" name="/2">
            <a:extLst>
              <a:ext uri="{FF2B5EF4-FFF2-40B4-BE49-F238E27FC236}">
                <a16:creationId xmlns:a16="http://schemas.microsoft.com/office/drawing/2014/main" id="{BAFE1056-F641-E2DE-FD73-2B09A6899370}"/>
              </a:ext>
            </a:extLst>
          </p:cNvPr>
          <p:cNvSpPr txBox="1"/>
          <p:nvPr/>
        </p:nvSpPr>
        <p:spPr>
          <a:xfrm>
            <a:off x="5701631" y="12119287"/>
            <a:ext cx="319373" cy="264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i="1">
                <a:latin typeface="Helvetica Neue Light"/>
                <a:ea typeface="Helvetica Neue Light"/>
                <a:cs typeface="Helvetica Neue Light"/>
                <a:sym typeface="Helvetica Neue Light"/>
              </a:defRPr>
            </a:lvl1pPr>
          </a:lstStyle>
          <a:p>
            <a:r>
              <a:t>/2</a:t>
            </a:r>
          </a:p>
        </p:txBody>
      </p:sp>
    </p:spTree>
    <p:extLst>
      <p:ext uri="{BB962C8B-B14F-4D97-AF65-F5344CB8AC3E}">
        <p14:creationId xmlns:p14="http://schemas.microsoft.com/office/powerpoint/2010/main" val="249861458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7" name="Group"/>
          <p:cNvGrpSpPr/>
          <p:nvPr/>
        </p:nvGrpSpPr>
        <p:grpSpPr>
          <a:xfrm>
            <a:off x="0" y="1692"/>
            <a:ext cx="24384000" cy="13712615"/>
            <a:chOff x="0" y="0"/>
            <a:chExt cx="24384000" cy="13712614"/>
          </a:xfrm>
        </p:grpSpPr>
        <p:pic>
          <p:nvPicPr>
            <p:cNvPr id="57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57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78" name="“sensitive” to which models?"/>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“sensitive” to which models?</a:t>
            </a:r>
          </a:p>
        </p:txBody>
      </p:sp>
      <p:sp>
        <p:nvSpPr>
          <p:cNvPr id="579" name="Disentangling rate and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Disentangling rate and time</a:t>
            </a:r>
          </a:p>
        </p:txBody>
      </p:sp>
      <p:sp>
        <p:nvSpPr>
          <p:cNvPr id="580" name="Disentangling rate and time is accomplished by models that describe the evolution of rate (clock models) and by models that describe the distribution of lineage durations (tree models)"/>
          <p:cNvSpPr txBox="1"/>
          <p:nvPr/>
        </p:nvSpPr>
        <p:spPr>
          <a:xfrm>
            <a:off x="1498663" y="3122372"/>
            <a:ext cx="15482298" cy="1768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Disentangling rate and time is accomplished by models that describe the evolution of rate (</a:t>
            </a:r>
            <a:r>
              <a:rPr b="1">
                <a:latin typeface="Helvetica Neue"/>
                <a:ea typeface="Helvetica Neue"/>
                <a:cs typeface="Helvetica Neue"/>
                <a:sym typeface="Helvetica Neue"/>
              </a:rPr>
              <a:t>clock models</a:t>
            </a:r>
            <a:r>
              <a:t>) and by models that describe the distribution of lineage durations (</a:t>
            </a:r>
            <a:r>
              <a:rPr b="1">
                <a:latin typeface="Helvetica Neue"/>
                <a:ea typeface="Helvetica Neue"/>
                <a:cs typeface="Helvetica Neue"/>
                <a:sym typeface="Helvetica Neue"/>
              </a:rPr>
              <a:t>tree models</a:t>
            </a:r>
            <a:r>
              <a:t>)</a:t>
            </a:r>
          </a:p>
        </p:txBody>
      </p:sp>
      <p:pic>
        <p:nvPicPr>
          <p:cNvPr id="581" name="figure_1.pdf" descr="figure_1.pdf"/>
          <p:cNvPicPr>
            <a:picLocks noChangeAspect="1"/>
          </p:cNvPicPr>
          <p:nvPr/>
        </p:nvPicPr>
        <p:blipFill>
          <a:blip r:embed="rId3"/>
          <a:stretch>
            <a:fillRect/>
          </a:stretch>
        </p:blipFill>
        <p:spPr>
          <a:xfrm>
            <a:off x="4450851" y="5406141"/>
            <a:ext cx="15482298" cy="6829642"/>
          </a:xfrm>
          <a:prstGeom prst="rect">
            <a:avLst/>
          </a:prstGeom>
          <a:ln w="12700">
            <a:miter lim="400000"/>
          </a:ln>
        </p:spPr>
      </p:pic>
      <p:sp>
        <p:nvSpPr>
          <p:cNvPr id="582" name="May et al. 2021. Inferring the total-evidence timescale of marattialean fern evolution in the face of model sensitivity"/>
          <p:cNvSpPr txBox="1"/>
          <p:nvPr/>
        </p:nvSpPr>
        <p:spPr>
          <a:xfrm>
            <a:off x="17899214" y="12508582"/>
            <a:ext cx="5949151" cy="653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May et al. 2021. Inferring the total-evidence timescale of marattialean fern evolution in the face of model sensitivity</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6" name="Group"/>
          <p:cNvGrpSpPr/>
          <p:nvPr/>
        </p:nvGrpSpPr>
        <p:grpSpPr>
          <a:xfrm>
            <a:off x="0" y="1692"/>
            <a:ext cx="24384000" cy="13712615"/>
            <a:chOff x="0" y="0"/>
            <a:chExt cx="24384000" cy="13712614"/>
          </a:xfrm>
        </p:grpSpPr>
        <p:pic>
          <p:nvPicPr>
            <p:cNvPr id="584"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58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87" name="models of rates of evolu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588" name="Clock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589" name="Clock models (with their associated priors) are models that describe how rates of evolution (substitution rates, or rates of change of morphological characters) vary across the tree. Such models are necessary to get the “r” part of t x r"/>
          <p:cNvSpPr txBox="1"/>
          <p:nvPr/>
        </p:nvSpPr>
        <p:spPr>
          <a:xfrm>
            <a:off x="1498663" y="3122372"/>
            <a:ext cx="21386674" cy="33706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Clock models (with their associated priors) are models that describe how rates of evolution (substitution rates, or rates of change of morphological characters) vary across the tree. Such models are necessary to get the “</a:t>
            </a:r>
            <a:r>
              <a:rPr i="1">
                <a:latin typeface="Times New Roman"/>
                <a:ea typeface="Times New Roman"/>
                <a:cs typeface="Times New Roman"/>
                <a:sym typeface="Times New Roman"/>
              </a:rPr>
              <a:t>r</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 name="Group"/>
          <p:cNvGrpSpPr/>
          <p:nvPr/>
        </p:nvGrpSpPr>
        <p:grpSpPr>
          <a:xfrm>
            <a:off x="0" y="1692"/>
            <a:ext cx="24384000" cy="13712615"/>
            <a:chOff x="0" y="0"/>
            <a:chExt cx="24384000" cy="13712614"/>
          </a:xfrm>
        </p:grpSpPr>
        <p:pic>
          <p:nvPicPr>
            <p:cNvPr id="591"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592"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594" name="models of rates of evolu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595" name="Clock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596" name="Clock models (with their associated priors) are models that describe how rates of evolution (substitution rates, or rates of change of morphological characters) vary across the tree. Such models are necessary to get the “r” part of t x r…"/>
          <p:cNvSpPr txBox="1"/>
          <p:nvPr/>
        </p:nvSpPr>
        <p:spPr>
          <a:xfrm>
            <a:off x="1498663" y="3122372"/>
            <a:ext cx="21386674" cy="389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Clock models (with their associated priors) are models that describe how rates of evolution (substitution rates, or rates of change of morphological characters) vary across the tree. Such models are necessary to get the “</a:t>
            </a:r>
            <a:r>
              <a:rPr i="1">
                <a:latin typeface="Times New Roman"/>
                <a:ea typeface="Times New Roman"/>
                <a:cs typeface="Times New Roman"/>
                <a:sym typeface="Times New Roman"/>
              </a:rPr>
              <a:t>r</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simplest clock model is called a </a:t>
            </a:r>
            <a:r>
              <a:rPr b="1">
                <a:latin typeface="Helvetica Neue"/>
                <a:ea typeface="Helvetica Neue"/>
                <a:cs typeface="Helvetica Neue"/>
                <a:sym typeface="Helvetica Neue"/>
              </a:rPr>
              <a:t>strict clock</a:t>
            </a:r>
            <a:r>
              <a:t>, and has a single rate parameter for the whole tree</a:t>
            </a: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0" name="Group"/>
          <p:cNvGrpSpPr/>
          <p:nvPr/>
        </p:nvGrpSpPr>
        <p:grpSpPr>
          <a:xfrm>
            <a:off x="0" y="1692"/>
            <a:ext cx="24384000" cy="13712615"/>
            <a:chOff x="0" y="0"/>
            <a:chExt cx="24384000" cy="13712614"/>
          </a:xfrm>
        </p:grpSpPr>
        <p:pic>
          <p:nvPicPr>
            <p:cNvPr id="598"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59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01" name="models of rates of evolu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602" name="Clock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603" name="Clock models (with their associated priors) are models that describe how rates of evolution (substitution rates, or rates of change of morphological characters) vary across the tree. Such models are necessary to get the “r” part of t x r…"/>
          <p:cNvSpPr txBox="1"/>
          <p:nvPr/>
        </p:nvSpPr>
        <p:spPr>
          <a:xfrm>
            <a:off x="1498663" y="3122372"/>
            <a:ext cx="21386674" cy="49362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Clock models (with their associated priors) are models that describe how rates of evolution (substitution rates, or rates of change of morphological characters) vary across the tree. Such models are necessary to get the “</a:t>
            </a:r>
            <a:r>
              <a:rPr i="1">
                <a:latin typeface="Times New Roman"/>
                <a:ea typeface="Times New Roman"/>
                <a:cs typeface="Times New Roman"/>
                <a:sym typeface="Times New Roman"/>
              </a:rPr>
              <a:t>r</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simplest clock model is called a </a:t>
            </a:r>
            <a:r>
              <a:rPr b="1">
                <a:latin typeface="Helvetica Neue"/>
                <a:ea typeface="Helvetica Neue"/>
                <a:cs typeface="Helvetica Neue"/>
                <a:sym typeface="Helvetica Neue"/>
              </a:rPr>
              <a:t>strict clock</a:t>
            </a:r>
            <a:r>
              <a:t>, and has a single rate parameter for the whole tree</a:t>
            </a:r>
          </a:p>
          <a:p>
            <a:pPr>
              <a:defRPr sz="3400">
                <a:latin typeface="Helvetica Neue Light"/>
                <a:ea typeface="Helvetica Neue Light"/>
                <a:cs typeface="Helvetica Neue Light"/>
                <a:sym typeface="Helvetica Neue Light"/>
              </a:defRPr>
            </a:pPr>
            <a:endParaRPr/>
          </a:p>
          <a:p>
            <a:pPr marL="571500" indent="-317500">
              <a:buSzPct val="75000"/>
              <a:buChar char="-"/>
              <a:defRPr sz="3400">
                <a:latin typeface="Helvetica Neue Light"/>
                <a:ea typeface="Helvetica Neue Light"/>
                <a:cs typeface="Helvetica Neue Light"/>
                <a:sym typeface="Helvetica Neue Light"/>
              </a:defRPr>
            </a:pPr>
            <a:r>
              <a:t>The assumption of a single rate can be relaxed, hence </a:t>
            </a:r>
            <a:r>
              <a:rPr b="1">
                <a:latin typeface="Helvetica Neue"/>
                <a:ea typeface="Helvetica Neue"/>
                <a:cs typeface="Helvetica Neue"/>
                <a:sym typeface="Helvetica Neue"/>
              </a:rPr>
              <a:t>relaxed clock</a:t>
            </a:r>
            <a:r>
              <a:t> models</a:t>
            </a: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92980-D316-10C9-1FD6-8813FA1AAE15}"/>
              </a:ext>
            </a:extLst>
          </p:cNvPr>
          <p:cNvSpPr>
            <a:spLocks noGrp="1"/>
          </p:cNvSpPr>
          <p:nvPr>
            <p:ph type="title"/>
          </p:nvPr>
        </p:nvSpPr>
        <p:spPr/>
        <p:txBody>
          <a:bodyPr/>
          <a:lstStyle/>
          <a:p>
            <a:r>
              <a:rPr lang="en-US" dirty="0"/>
              <a:t>“Convergence”</a:t>
            </a:r>
          </a:p>
        </p:txBody>
      </p:sp>
      <p:sp>
        <p:nvSpPr>
          <p:cNvPr id="6" name="Text Placeholder 5">
            <a:extLst>
              <a:ext uri="{FF2B5EF4-FFF2-40B4-BE49-F238E27FC236}">
                <a16:creationId xmlns:a16="http://schemas.microsoft.com/office/drawing/2014/main" id="{899CA129-C655-6E16-7838-F8DA5796EECE}"/>
              </a:ext>
            </a:extLst>
          </p:cNvPr>
          <p:cNvSpPr>
            <a:spLocks noGrp="1"/>
          </p:cNvSpPr>
          <p:nvPr>
            <p:ph type="body" sz="quarter" idx="21"/>
          </p:nvPr>
        </p:nvSpPr>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7CAC6B68-3E49-30FA-820F-A7661FD76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666" y="1895706"/>
            <a:ext cx="15775259" cy="11663621"/>
          </a:xfrm>
          <a:prstGeom prst="rect">
            <a:avLst/>
          </a:prstGeom>
        </p:spPr>
      </p:pic>
    </p:spTree>
    <p:extLst>
      <p:ext uri="{BB962C8B-B14F-4D97-AF65-F5344CB8AC3E}">
        <p14:creationId xmlns:p14="http://schemas.microsoft.com/office/powerpoint/2010/main" val="350797393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7" name="Group"/>
          <p:cNvGrpSpPr/>
          <p:nvPr/>
        </p:nvGrpSpPr>
        <p:grpSpPr>
          <a:xfrm>
            <a:off x="0" y="1692"/>
            <a:ext cx="24384000" cy="13712615"/>
            <a:chOff x="0" y="0"/>
            <a:chExt cx="24384000" cy="13712614"/>
          </a:xfrm>
        </p:grpSpPr>
        <p:pic>
          <p:nvPicPr>
            <p:cNvPr id="60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0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08" name="models of rates of evolu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609" name="Clock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610" name="Clock models (with their associated priors) are models that describe how rates of evolution (substitution rates, or rates of change of morphological characters) vary across the tree. Such models are necessary to get the “r” part of t x r…"/>
          <p:cNvSpPr txBox="1"/>
          <p:nvPr/>
        </p:nvSpPr>
        <p:spPr>
          <a:xfrm>
            <a:off x="1498663" y="3122372"/>
            <a:ext cx="21386674" cy="7759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Clock models (with their associated priors) are models that describe how rates of evolution (substitution rates, or rates of change of morphological characters) vary across the tree. Such models are necessary to get the “</a:t>
            </a:r>
            <a:r>
              <a:rPr i="1">
                <a:latin typeface="Times New Roman"/>
                <a:ea typeface="Times New Roman"/>
                <a:cs typeface="Times New Roman"/>
                <a:sym typeface="Times New Roman"/>
              </a:rPr>
              <a:t>r</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simplest clock model is called a </a:t>
            </a:r>
            <a:r>
              <a:rPr b="1">
                <a:latin typeface="Helvetica Neue"/>
                <a:ea typeface="Helvetica Neue"/>
                <a:cs typeface="Helvetica Neue"/>
                <a:sym typeface="Helvetica Neue"/>
              </a:rPr>
              <a:t>strict clock</a:t>
            </a:r>
            <a:r>
              <a:t>, and has a single rate parameter for the whole tree</a:t>
            </a:r>
          </a:p>
          <a:p>
            <a:pPr>
              <a:defRPr sz="3400">
                <a:latin typeface="Helvetica Neue Light"/>
                <a:ea typeface="Helvetica Neue Light"/>
                <a:cs typeface="Helvetica Neue Light"/>
                <a:sym typeface="Helvetica Neue Light"/>
              </a:defRPr>
            </a:pPr>
            <a:endParaRPr/>
          </a:p>
          <a:p>
            <a:pPr marL="571500" indent="-317500">
              <a:buSzPct val="75000"/>
              <a:buChar char="-"/>
              <a:defRPr sz="3400">
                <a:latin typeface="Helvetica Neue Light"/>
                <a:ea typeface="Helvetica Neue Light"/>
                <a:cs typeface="Helvetica Neue Light"/>
                <a:sym typeface="Helvetica Neue Light"/>
              </a:defRPr>
            </a:pPr>
            <a:r>
              <a:t>The assumption of a single rate can be relaxed, hence </a:t>
            </a:r>
            <a:r>
              <a:rPr b="1">
                <a:latin typeface="Helvetica Neue"/>
                <a:ea typeface="Helvetica Neue"/>
                <a:cs typeface="Helvetica Neue"/>
                <a:sym typeface="Helvetica Neue"/>
              </a:rPr>
              <a:t>relaxed clock</a:t>
            </a:r>
            <a:r>
              <a:t> models</a:t>
            </a:r>
            <a:br/>
            <a:endParaRPr sz="1400"/>
          </a:p>
          <a:p>
            <a:pPr marL="952500" lvl="1" indent="-317500">
              <a:buSzPct val="125000"/>
              <a:buChar char="-"/>
              <a:defRPr sz="3400">
                <a:latin typeface="Helvetica Neue Light"/>
                <a:ea typeface="Helvetica Neue Light"/>
                <a:cs typeface="Helvetica Neue Light"/>
                <a:sym typeface="Helvetica Neue Light"/>
              </a:defRPr>
            </a:pPr>
            <a:r>
              <a:t>Relaxed clocks have two main flavors:</a:t>
            </a:r>
          </a:p>
          <a:p>
            <a:pPr marL="1587500" lvl="2"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Autocorrelated clock models</a:t>
            </a:r>
            <a:r>
              <a:t>, where there is phylogenetic structure to the rates (there is a tendency for child branches to have similar rates to their ancestor branch)</a:t>
            </a:r>
          </a:p>
          <a:p>
            <a:pPr marL="1587500" lvl="2"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Uncorrelated clock models</a:t>
            </a:r>
            <a:r>
              <a:t>, where rates for each branch are individually sampled from a distribution, and thus there’s no correlation between parent and child branches</a:t>
            </a: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 name="Group"/>
          <p:cNvGrpSpPr/>
          <p:nvPr/>
        </p:nvGrpSpPr>
        <p:grpSpPr>
          <a:xfrm>
            <a:off x="-3011" y="-1694"/>
            <a:ext cx="24390022" cy="13716001"/>
            <a:chOff x="0" y="0"/>
            <a:chExt cx="24390021" cy="13716000"/>
          </a:xfrm>
        </p:grpSpPr>
        <p:pic>
          <p:nvPicPr>
            <p:cNvPr id="612" name="DTE workshop PPT-16x9 background.png" descr="DTE workshop PPT-16x9 background.png"/>
            <p:cNvPicPr>
              <a:picLocks noChangeAspect="1"/>
            </p:cNvPicPr>
            <p:nvPr/>
          </p:nvPicPr>
          <p:blipFill>
            <a:blip r:embed="rId2"/>
            <a:stretch>
              <a:fillRect/>
            </a:stretch>
          </p:blipFill>
          <p:spPr>
            <a:xfrm>
              <a:off x="0" y="0"/>
              <a:ext cx="24390022" cy="13716000"/>
            </a:xfrm>
            <a:prstGeom prst="rect">
              <a:avLst/>
            </a:prstGeom>
            <a:ln w="12700" cap="flat">
              <a:noFill/>
              <a:miter lim="400000"/>
            </a:ln>
            <a:effectLst/>
          </p:spPr>
        </p:pic>
        <p:sp>
          <p:nvSpPr>
            <p:cNvPr id="613" name="Rectangle"/>
            <p:cNvSpPr/>
            <p:nvPr/>
          </p:nvSpPr>
          <p:spPr>
            <a:xfrm>
              <a:off x="2511102" y="631635"/>
              <a:ext cx="18896610" cy="920135"/>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15" name="models of rates of evolu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616" name="Clock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617" name="Autocorrelated clock models are arguably more biologically sensible (in that we expect rate to be driven by organismal characteristics that themselves evolve) but are often computationally very difficult to run…"/>
          <p:cNvSpPr txBox="1"/>
          <p:nvPr/>
        </p:nvSpPr>
        <p:spPr>
          <a:xfrm>
            <a:off x="1498663" y="3122372"/>
            <a:ext cx="21386674" cy="7300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571500" indent="-317500">
              <a:buSzPct val="7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Autocorrelated clock models</a:t>
            </a:r>
            <a:r>
              <a:t> are arguably more biologically sensible (in that we expect rate to be driven by organismal characteristics that themselves evolve) but are often computationally very difficult to run</a:t>
            </a:r>
            <a:br/>
            <a:endParaRPr sz="1400"/>
          </a:p>
          <a:p>
            <a:pPr marL="952500" lvl="1"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Random local clock model</a:t>
            </a:r>
            <a:r>
              <a:t>: The tree is divided into pieces, each of which has its own clock rate, and the number of pieces, break points between pieces, and the rates for each piece are inferred.</a:t>
            </a:r>
          </a:p>
          <a:p>
            <a:pPr marL="952500" lvl="1"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“General” autocorrelated clock model</a:t>
            </a:r>
            <a:r>
              <a:t>: The rate of each child branch is drawn from a distribution related to the parent branch’s value</a:t>
            </a:r>
            <a:br/>
            <a:endParaRPr/>
          </a:p>
          <a:p>
            <a:pPr marL="571500" indent="-317500">
              <a:buSzPct val="7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Uncorrelated clock models</a:t>
            </a:r>
            <a:r>
              <a:t>, where rates for each branch are </a:t>
            </a:r>
            <a:r>
              <a:rPr u="sng"/>
              <a:t>individually</a:t>
            </a:r>
            <a:r>
              <a:t> sampled from a distribution, and thus there’s no correlation between parent and child branches. There are two versions in common use</a:t>
            </a:r>
            <a:br/>
            <a:endParaRPr sz="1400"/>
          </a:p>
          <a:p>
            <a:pPr marL="952500" lvl="1"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Lognormal relaxed clock</a:t>
            </a:r>
            <a:r>
              <a:t>: Rates are sampled from a lognormal distribution, the mean of which is estimated from the data</a:t>
            </a:r>
          </a:p>
          <a:p>
            <a:pPr marL="952500" lvl="1" indent="-317500">
              <a:buSzPct val="125000"/>
              <a:buChar cha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Exponential relaxed clock</a:t>
            </a:r>
            <a:r>
              <a:t>: Rates are sampled from an exponential distribution, the mean of which is estimated from the 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1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 grpId="0" build="p" bldLvl="5"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1" name="Group"/>
          <p:cNvGrpSpPr/>
          <p:nvPr/>
        </p:nvGrpSpPr>
        <p:grpSpPr>
          <a:xfrm>
            <a:off x="-3011" y="-1694"/>
            <a:ext cx="24390022" cy="13716001"/>
            <a:chOff x="0" y="0"/>
            <a:chExt cx="24390021" cy="13716000"/>
          </a:xfrm>
        </p:grpSpPr>
        <p:pic>
          <p:nvPicPr>
            <p:cNvPr id="619" name="DTE workshop PPT-16x9 background.png" descr="DTE workshop PPT-16x9 background.png"/>
            <p:cNvPicPr>
              <a:picLocks noChangeAspect="1"/>
            </p:cNvPicPr>
            <p:nvPr/>
          </p:nvPicPr>
          <p:blipFill>
            <a:blip r:embed="rId2"/>
            <a:stretch>
              <a:fillRect/>
            </a:stretch>
          </p:blipFill>
          <p:spPr>
            <a:xfrm>
              <a:off x="0" y="0"/>
              <a:ext cx="24390022" cy="13716000"/>
            </a:xfrm>
            <a:prstGeom prst="rect">
              <a:avLst/>
            </a:prstGeom>
            <a:ln w="12700" cap="flat">
              <a:noFill/>
              <a:miter lim="400000"/>
            </a:ln>
            <a:effectLst/>
          </p:spPr>
        </p:pic>
        <p:sp>
          <p:nvSpPr>
            <p:cNvPr id="620" name="Rectangle"/>
            <p:cNvSpPr/>
            <p:nvPr/>
          </p:nvSpPr>
          <p:spPr>
            <a:xfrm>
              <a:off x="2511102" y="631635"/>
              <a:ext cx="18896610" cy="920135"/>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22" name="models of rates of evolu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rates of evolution</a:t>
            </a:r>
          </a:p>
        </p:txBody>
      </p:sp>
      <p:sp>
        <p:nvSpPr>
          <p:cNvPr id="623" name="Clock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Clock models</a:t>
            </a:r>
          </a:p>
        </p:txBody>
      </p:sp>
      <p:sp>
        <p:nvSpPr>
          <p:cNvPr id="624" name="The clock model can have a very strong influence on the inferred divergence times.  The two trees to the right are inferred using identical data (sequence alignments) and the same model of evolution (substitution model, etc), except:…"/>
          <p:cNvSpPr txBox="1"/>
          <p:nvPr/>
        </p:nvSpPr>
        <p:spPr>
          <a:xfrm>
            <a:off x="1498663" y="3122372"/>
            <a:ext cx="12042451" cy="6859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The clock model can have a very strong influence on the inferred divergence times.</a:t>
            </a:r>
            <a:br>
              <a:rPr b="1">
                <a:latin typeface="Helvetica Neue"/>
                <a:ea typeface="Helvetica Neue"/>
                <a:cs typeface="Helvetica Neue"/>
                <a:sym typeface="Helvetica Neue"/>
              </a:rPr>
            </a:br>
            <a:br/>
            <a:r>
              <a:t>The two trees to the right are inferred using identical data (sequence alignments) and the same model of evolution (substitution model, etc), except:</a:t>
            </a:r>
            <a:br/>
            <a:endParaRPr/>
          </a:p>
          <a:p>
            <a:pPr marL="553861" indent="-299861">
              <a:buSzPct val="75000"/>
              <a:buChar char="•"/>
              <a:defRPr sz="3400">
                <a:latin typeface="Helvetica Neue Light"/>
                <a:ea typeface="Helvetica Neue Light"/>
                <a:cs typeface="Helvetica Neue Light"/>
                <a:sym typeface="Helvetica Neue Light"/>
              </a:defRPr>
            </a:pPr>
            <a:r>
              <a:t>The clock model for the top tree is an uncorrelated lognormal relaxed clock</a:t>
            </a:r>
          </a:p>
          <a:p>
            <a:pPr marL="553861" indent="-299861">
              <a:buSzPct val="75000"/>
              <a:buChar char="•"/>
              <a:defRPr sz="3400">
                <a:latin typeface="Helvetica Neue Light"/>
                <a:ea typeface="Helvetica Neue Light"/>
                <a:cs typeface="Helvetica Neue Light"/>
                <a:sym typeface="Helvetica Neue Light"/>
              </a:defRPr>
            </a:pPr>
            <a:r>
              <a:t>The clock model for the bottom tree is a random local clock</a:t>
            </a:r>
          </a:p>
          <a:p>
            <a:pPr>
              <a:defRPr sz="3400">
                <a:latin typeface="Helvetica Neue Light"/>
                <a:ea typeface="Helvetica Neue Light"/>
                <a:cs typeface="Helvetica Neue Light"/>
                <a:sym typeface="Helvetica Neue Light"/>
              </a:defRPr>
            </a:pPr>
            <a:endParaRPr/>
          </a:p>
          <a:p>
            <a:pPr>
              <a:defRPr sz="3400">
                <a:latin typeface="Helvetica Neue Light"/>
                <a:ea typeface="Helvetica Neue Light"/>
                <a:cs typeface="Helvetica Neue Light"/>
                <a:sym typeface="Helvetica Neue Light"/>
              </a:defRPr>
            </a:pPr>
            <a:r>
              <a:t>In both trees, the branches are thickened in proportion to the inferred substitution rate, </a:t>
            </a:r>
            <a:r>
              <a:rPr i="1">
                <a:latin typeface="Times New Roman"/>
                <a:ea typeface="Times New Roman"/>
                <a:cs typeface="Times New Roman"/>
                <a:sym typeface="Times New Roman"/>
              </a:rPr>
              <a:t>r</a:t>
            </a:r>
            <a:r>
              <a:t>.</a:t>
            </a:r>
          </a:p>
        </p:txBody>
      </p:sp>
      <p:pic>
        <p:nvPicPr>
          <p:cNvPr id="625" name="randomLocalClock_fig.pdf" descr="randomLocalClock_fig.pdf"/>
          <p:cNvPicPr>
            <a:picLocks noChangeAspect="1"/>
          </p:cNvPicPr>
          <p:nvPr/>
        </p:nvPicPr>
        <p:blipFill>
          <a:blip r:embed="rId3"/>
          <a:stretch>
            <a:fillRect/>
          </a:stretch>
        </p:blipFill>
        <p:spPr>
          <a:xfrm>
            <a:off x="14617334" y="1963681"/>
            <a:ext cx="7642565" cy="11302536"/>
          </a:xfrm>
          <a:prstGeom prst="rect">
            <a:avLst/>
          </a:prstGeom>
          <a:ln w="12700">
            <a:miter lim="400000"/>
          </a:ln>
        </p:spPr>
      </p:pic>
      <p:sp>
        <p:nvSpPr>
          <p:cNvPr id="626" name="Rothfels &amp; Schuettpelz 2014. Accelerated rate of molecular evolution for vittarioid ferns is strong and not driven by selection"/>
          <p:cNvSpPr txBox="1"/>
          <p:nvPr/>
        </p:nvSpPr>
        <p:spPr>
          <a:xfrm>
            <a:off x="1236814" y="12368882"/>
            <a:ext cx="5949151" cy="933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Rothfels &amp; Schuettpelz 2014. Accelerated rate of molecular evolution for vittarioid ferns is strong and not driven by selection</a:t>
            </a:r>
          </a:p>
        </p:txBody>
      </p:sp>
      <p:sp>
        <p:nvSpPr>
          <p:cNvPr id="627" name="arbitrary units before the present"/>
          <p:cNvSpPr txBox="1"/>
          <p:nvPr/>
        </p:nvSpPr>
        <p:spPr>
          <a:xfrm>
            <a:off x="15464040" y="13295983"/>
            <a:ext cx="5949152" cy="374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1800">
                <a:latin typeface="Helvetica Neue Light"/>
                <a:ea typeface="Helvetica Neue Light"/>
                <a:cs typeface="Helvetica Neue Light"/>
                <a:sym typeface="Helvetica Neue Light"/>
              </a:defRPr>
            </a:lvl1pPr>
          </a:lstStyle>
          <a:p>
            <a:r>
              <a:t>arbitrary units before the present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1" name="Group"/>
          <p:cNvGrpSpPr/>
          <p:nvPr/>
        </p:nvGrpSpPr>
        <p:grpSpPr>
          <a:xfrm>
            <a:off x="0" y="1692"/>
            <a:ext cx="24384000" cy="13712615"/>
            <a:chOff x="0" y="0"/>
            <a:chExt cx="24384000" cy="13712614"/>
          </a:xfrm>
        </p:grpSpPr>
        <p:pic>
          <p:nvPicPr>
            <p:cNvPr id="629"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3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32"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33" name="tree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p:sp>
        <p:nvSpPr>
          <p:cNvPr id="634" name="Tree models (with their associated priors) are models that describe how trees evolve. If you simulate under a tree model, you get a tree (including topology and branch lengths). If the tree model is such that it produces timetrees, it gives us the relati"/>
          <p:cNvSpPr txBox="1"/>
          <p:nvPr/>
        </p:nvSpPr>
        <p:spPr>
          <a:xfrm>
            <a:off x="1498663" y="3122372"/>
            <a:ext cx="21386674" cy="33706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Tree models (with their associated priors) are models that describe how trees evolve. If you simulate under a tree model, you get a tree (including topology and branch lengths). If the tree model is such that it produces timetrees, it gives us the relative branch lengths—the “</a:t>
            </a:r>
            <a:r>
              <a:rPr i="1">
                <a:latin typeface="Times New Roman"/>
                <a:ea typeface="Times New Roman"/>
                <a:cs typeface="Times New Roman"/>
                <a:sym typeface="Times New Roman"/>
              </a:rPr>
              <a:t>t</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p:txBody>
      </p:sp>
      <p:sp>
        <p:nvSpPr>
          <p:cNvPr id="635" name="May et al. 2021. Inferring the total-evidence timescale of marattialean fern evolution in the face of model sensitivity"/>
          <p:cNvSpPr txBox="1"/>
          <p:nvPr/>
        </p:nvSpPr>
        <p:spPr>
          <a:xfrm>
            <a:off x="17899214" y="12508582"/>
            <a:ext cx="5949151" cy="653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May et al. 2021. Inferring the total-evidence timescale of marattialean fern evolution in the face of model sensitivity</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9" name="Group"/>
          <p:cNvGrpSpPr/>
          <p:nvPr/>
        </p:nvGrpSpPr>
        <p:grpSpPr>
          <a:xfrm>
            <a:off x="0" y="1692"/>
            <a:ext cx="24384000" cy="13712615"/>
            <a:chOff x="0" y="0"/>
            <a:chExt cx="24384000" cy="13712614"/>
          </a:xfrm>
        </p:grpSpPr>
        <p:pic>
          <p:nvPicPr>
            <p:cNvPr id="637"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3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40"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41" name="tree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p:sp>
        <p:nvSpPr>
          <p:cNvPr id="642" name="Tree models (with their associated priors) are models that describe how trees evolve. If you simulate under a tree model, you get a tree (including topology and branch lengths). If the tree model is such that it produces timetrees, it gives us the relati"/>
          <p:cNvSpPr txBox="1"/>
          <p:nvPr/>
        </p:nvSpPr>
        <p:spPr>
          <a:xfrm>
            <a:off x="1498663" y="3122372"/>
            <a:ext cx="21386674" cy="4934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Tree models (with their associated priors) are models that describe how trees evolve. If you simulate under a tree model, you get a tree (including topology and branch lengths). If the tree model is such that it produces timetrees, it gives us the relative branch lengths—the “</a:t>
            </a:r>
            <a:r>
              <a:rPr i="1">
                <a:latin typeface="Times New Roman"/>
                <a:ea typeface="Times New Roman"/>
                <a:cs typeface="Times New Roman"/>
                <a:sym typeface="Times New Roman"/>
              </a:rPr>
              <a:t>t</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a:t>
            </a:r>
            <a:r>
              <a:rPr b="1">
                <a:latin typeface="Helvetica Neue"/>
                <a:ea typeface="Helvetica Neue"/>
                <a:cs typeface="Helvetica Neue"/>
                <a:sym typeface="Helvetica Neue"/>
              </a:rPr>
              <a:t>uniform timetree model</a:t>
            </a:r>
            <a:r>
              <a:t>, as it is usually conceived, attempts to make each timetree equally likely, but has some pathological behavior, especially when the number of tips increases</a:t>
            </a:r>
          </a:p>
          <a:p>
            <a:pPr>
              <a:defRPr sz="3400">
                <a:latin typeface="Helvetica Neue Light"/>
                <a:ea typeface="Helvetica Neue Light"/>
                <a:cs typeface="Helvetica Neue Light"/>
                <a:sym typeface="Helvetica Neue Light"/>
              </a:defRPr>
            </a:pPr>
            <a:endParaRPr/>
          </a:p>
          <a:p>
            <a:pPr>
              <a:defRPr sz="3400">
                <a:latin typeface="Helvetica Neue Light"/>
                <a:ea typeface="Helvetica Neue Light"/>
                <a:cs typeface="Helvetica Neue Light"/>
                <a:sym typeface="Helvetica Neue Light"/>
              </a:defRPr>
            </a:pPr>
            <a:endParaRPr/>
          </a:p>
        </p:txBody>
      </p:sp>
      <p:sp>
        <p:nvSpPr>
          <p:cNvPr id="643" name="May et al. 2021. Inferring the total-evidence timescale of marattialean fern evolution in the face of model sensitivity"/>
          <p:cNvSpPr txBox="1"/>
          <p:nvPr/>
        </p:nvSpPr>
        <p:spPr>
          <a:xfrm>
            <a:off x="17899214" y="12508582"/>
            <a:ext cx="5949151" cy="653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May et al. 2021. Inferring the total-evidence timescale of marattialean fern evolution in the face of model sensitivity</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7" name="Group"/>
          <p:cNvGrpSpPr/>
          <p:nvPr/>
        </p:nvGrpSpPr>
        <p:grpSpPr>
          <a:xfrm>
            <a:off x="0" y="1692"/>
            <a:ext cx="24384000" cy="13712615"/>
            <a:chOff x="0" y="0"/>
            <a:chExt cx="24384000" cy="13712614"/>
          </a:xfrm>
        </p:grpSpPr>
        <p:pic>
          <p:nvPicPr>
            <p:cNvPr id="64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4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48"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49" name="tree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mc:AlternateContent xmlns:mc="http://schemas.openxmlformats.org/markup-compatibility/2006" xmlns:a14="http://schemas.microsoft.com/office/drawing/2010/main">
        <mc:Choice Requires="a14">
          <p:sp>
            <p:nvSpPr>
              <p:cNvPr id="650" name="Tree models (with their associated priors) are models that describe how trees evolve. If you simulate under a tree model, you get a tree (including topology and branch lengths). If the tree model is such that it produces timetrees, it gives us the relati"/>
              <p:cNvSpPr txBox="1"/>
              <p:nvPr/>
            </p:nvSpPr>
            <p:spPr>
              <a:xfrm>
                <a:off x="1498663" y="3122372"/>
                <a:ext cx="21386674" cy="4934498"/>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Tree models (with their associated priors) are models that describe how trees evolve. If you simulate under a tree model, you get a tree (including topology and branch lengths). If the tree model is such that it produces timetrees, it gives us the relative branch lengths—the “</a:t>
                </a:r>
                <a:r>
                  <a:rPr i="1">
                    <a:latin typeface="Times New Roman"/>
                    <a:ea typeface="Times New Roman"/>
                    <a:cs typeface="Times New Roman"/>
                    <a:sym typeface="Times New Roman"/>
                  </a:rPr>
                  <a:t>t</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a:t>
                </a:r>
                <a:r>
                  <a:rPr b="1">
                    <a:latin typeface="Helvetica Neue"/>
                    <a:ea typeface="Helvetica Neue"/>
                    <a:cs typeface="Helvetica Neue"/>
                    <a:sym typeface="Helvetica Neue"/>
                  </a:rPr>
                  <a:t>coalescent tree model </a:t>
                </a:r>
                <a:r>
                  <a:t>produces genealogies—the types of trees one would expect to unite individuals within a population. It has a single parameter, </a:t>
                </a:r>
                <a14:m>
                  <m:oMath xmlns:m="http://schemas.openxmlformats.org/officeDocument/2006/math">
                    <m:r>
                      <a:rPr sz="3250" i="1">
                        <a:solidFill>
                          <a:srgbClr val="000000"/>
                        </a:solidFill>
                        <a:latin typeface="Cambria Math" panose="02040503050406030204" pitchFamily="18" charset="0"/>
                      </a:rPr>
                      <m:t>𝜃</m:t>
                    </m:r>
                  </m:oMath>
                </a14:m>
                <a:r>
                  <a:rPr sz="2600"/>
                  <a:t>.</a:t>
                </a:r>
              </a:p>
              <a:p>
                <a:pPr>
                  <a:defRPr sz="3400">
                    <a:latin typeface="Helvetica Neue Light"/>
                    <a:ea typeface="Helvetica Neue Light"/>
                    <a:cs typeface="Helvetica Neue Light"/>
                    <a:sym typeface="Helvetica Neue Light"/>
                  </a:defRPr>
                </a:pPr>
                <a:endParaRPr sz="2600"/>
              </a:p>
              <a:p>
                <a:pPr>
                  <a:defRPr sz="3400">
                    <a:latin typeface="Helvetica Neue Light"/>
                    <a:ea typeface="Helvetica Neue Light"/>
                    <a:cs typeface="Helvetica Neue Light"/>
                    <a:sym typeface="Helvetica Neue Light"/>
                  </a:defRPr>
                </a:pPr>
                <a:endParaRPr sz="2600"/>
              </a:p>
            </p:txBody>
          </p:sp>
        </mc:Choice>
        <mc:Fallback xmlns="">
          <p:sp>
            <p:nvSpPr>
              <p:cNvPr id="650" name="Tree models (with their associated priors) are models that describe how trees evolve. If you simulate under a tree model, you get a tree (including topology and branch lengths). If the tree model is such that it produces timetrees, it gives us the relati"/>
              <p:cNvSpPr txBox="1">
                <a:spLocks noRot="1" noChangeAspect="1" noMove="1" noResize="1" noEditPoints="1" noAdjustHandles="1" noChangeArrowheads="1" noChangeShapeType="1" noTextEdit="1"/>
              </p:cNvSpPr>
              <p:nvPr/>
            </p:nvSpPr>
            <p:spPr>
              <a:xfrm>
                <a:off x="1498663" y="3122372"/>
                <a:ext cx="21386674" cy="4934498"/>
              </a:xfrm>
              <a:prstGeom prst="rect">
                <a:avLst/>
              </a:prstGeom>
              <a:blipFill>
                <a:blip r:embed="rId3"/>
                <a:stretch>
                  <a:fillRect t="-1538" r="-160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4" name="Group"/>
          <p:cNvGrpSpPr/>
          <p:nvPr/>
        </p:nvGrpSpPr>
        <p:grpSpPr>
          <a:xfrm>
            <a:off x="0" y="1692"/>
            <a:ext cx="24384000" cy="13712615"/>
            <a:chOff x="0" y="0"/>
            <a:chExt cx="24384000" cy="13712614"/>
          </a:xfrm>
        </p:grpSpPr>
        <p:pic>
          <p:nvPicPr>
            <p:cNvPr id="652"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53"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55"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56" name="tree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p:sp>
        <p:nvSpPr>
          <p:cNvPr id="657" name="Tree models (with their associated priors) are models that describe how trees evolve. If you simulate under a tree model, you get a tree (including topology and branch lengths). If the tree model is such that it produces timetrees, it gives us the relati"/>
          <p:cNvSpPr txBox="1"/>
          <p:nvPr/>
        </p:nvSpPr>
        <p:spPr>
          <a:xfrm>
            <a:off x="1498663" y="3122372"/>
            <a:ext cx="21386674" cy="5455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Tree models (with their associated priors) are models that describe how trees evolve. If you simulate under a tree model, you get a tree (including topology and branch lengths). If the tree model is such that it produces timetrees, it gives us the relative branch lengths—the “</a:t>
            </a:r>
            <a:r>
              <a:rPr i="1">
                <a:latin typeface="Times New Roman"/>
                <a:ea typeface="Times New Roman"/>
                <a:cs typeface="Times New Roman"/>
                <a:sym typeface="Times New Roman"/>
              </a:rPr>
              <a:t>t</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a:t>
            </a:r>
            <a:r>
              <a:rPr b="1">
                <a:latin typeface="Helvetica Neue"/>
                <a:ea typeface="Helvetica Neue"/>
                <a:cs typeface="Helvetica Neue"/>
                <a:sym typeface="Helvetica Neue"/>
              </a:rPr>
              <a:t>birth-death tree model </a:t>
            </a:r>
            <a:r>
              <a:t>produces trees where each lineage has a given instantaneous probability of forming a new lineage (speciating) or going extinct; if the extinction rate is set to zero, this is called a pure-birth or “Yule” model. A full birth-death model has two parameters—one each for the extinction and speciation rates.</a:t>
            </a:r>
          </a:p>
          <a:p>
            <a:pPr>
              <a:defRPr sz="3400">
                <a:latin typeface="Helvetica Neue Light"/>
                <a:ea typeface="Helvetica Neue Light"/>
                <a:cs typeface="Helvetica Neue Light"/>
                <a:sym typeface="Helvetica Neue Light"/>
              </a:defRPr>
            </a:pPr>
            <a:endParaRP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1" name="Group"/>
          <p:cNvGrpSpPr/>
          <p:nvPr/>
        </p:nvGrpSpPr>
        <p:grpSpPr>
          <a:xfrm>
            <a:off x="0" y="1692"/>
            <a:ext cx="24384000" cy="13712615"/>
            <a:chOff x="0" y="0"/>
            <a:chExt cx="24384000" cy="13712614"/>
          </a:xfrm>
        </p:grpSpPr>
        <p:pic>
          <p:nvPicPr>
            <p:cNvPr id="659"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6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62"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63" name="tree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p:sp>
        <p:nvSpPr>
          <p:cNvPr id="664" name="Tree models (with their associated priors) are models that describe how trees evolve. If you simulate under a tree model, you get a tree (including topology and branch lengths). If the tree model is such that it produces timetrees, it gives us the relati"/>
          <p:cNvSpPr txBox="1"/>
          <p:nvPr/>
        </p:nvSpPr>
        <p:spPr>
          <a:xfrm>
            <a:off x="1498663" y="3122372"/>
            <a:ext cx="21386674" cy="44137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Tree models (with their associated priors) are models that describe how trees evolve. If you simulate under a tree model, you get a tree (including topology and branch lengths). If the tree model is such that it produces timetrees, it gives us the relative branch lengths—the “</a:t>
            </a:r>
            <a:r>
              <a:rPr i="1">
                <a:latin typeface="Times New Roman"/>
                <a:ea typeface="Times New Roman"/>
                <a:cs typeface="Times New Roman"/>
                <a:sym typeface="Times New Roman"/>
              </a:rPr>
              <a:t>t</a:t>
            </a:r>
            <a:r>
              <a:t>” part of </a:t>
            </a:r>
            <a:r>
              <a:rPr i="1">
                <a:latin typeface="Times New Roman"/>
                <a:ea typeface="Times New Roman"/>
                <a:cs typeface="Times New Roman"/>
                <a:sym typeface="Times New Roman"/>
              </a:rPr>
              <a:t>t</a:t>
            </a:r>
            <a:r>
              <a:rPr>
                <a:latin typeface="Bodoni SvtyTwo OS ITC TT-Book"/>
                <a:ea typeface="Bodoni SvtyTwo OS ITC TT-Book"/>
                <a:cs typeface="Bodoni SvtyTwo OS ITC TT-Book"/>
                <a:sym typeface="Bodoni SvtyTwo OS ITC TT-Book"/>
              </a:rPr>
              <a:t> </a:t>
            </a:r>
            <a:r>
              <a:t>x </a:t>
            </a:r>
            <a:r>
              <a:rPr i="1">
                <a:latin typeface="Times New Roman"/>
                <a:ea typeface="Times New Roman"/>
                <a:cs typeface="Times New Roman"/>
                <a:sym typeface="Times New Roman"/>
              </a:rPr>
              <a:t>r</a:t>
            </a: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The </a:t>
            </a:r>
            <a:r>
              <a:rPr b="1">
                <a:latin typeface="Helvetica Neue"/>
                <a:ea typeface="Helvetica Neue"/>
                <a:cs typeface="Helvetica Neue"/>
                <a:sym typeface="Helvetica Neue"/>
              </a:rPr>
              <a:t>fossilized</a:t>
            </a:r>
            <a:r>
              <a:t> </a:t>
            </a:r>
            <a:r>
              <a:rPr b="1">
                <a:latin typeface="Helvetica Neue"/>
                <a:ea typeface="Helvetica Neue"/>
                <a:cs typeface="Helvetica Neue"/>
                <a:sym typeface="Helvetica Neue"/>
              </a:rPr>
              <a:t>birth-death tree model </a:t>
            </a:r>
            <a:r>
              <a:t>produces trees where each lineage has a given instantaneous probability of forming a new lineage (speciating), going extinct, </a:t>
            </a:r>
            <a:r>
              <a:rPr u="sng"/>
              <a:t>or</a:t>
            </a:r>
            <a:r>
              <a:t> leaving a fossil</a:t>
            </a: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8" name="Group"/>
          <p:cNvGrpSpPr/>
          <p:nvPr/>
        </p:nvGrpSpPr>
        <p:grpSpPr>
          <a:xfrm>
            <a:off x="-3011" y="-1694"/>
            <a:ext cx="24390022" cy="13716001"/>
            <a:chOff x="0" y="0"/>
            <a:chExt cx="24390021" cy="13716000"/>
          </a:xfrm>
        </p:grpSpPr>
        <p:pic>
          <p:nvPicPr>
            <p:cNvPr id="666" name="DTE workshop PPT-16x9 background.png" descr="DTE workshop PPT-16x9 background.png"/>
            <p:cNvPicPr>
              <a:picLocks noChangeAspect="1"/>
            </p:cNvPicPr>
            <p:nvPr/>
          </p:nvPicPr>
          <p:blipFill>
            <a:blip r:embed="rId2"/>
            <a:stretch>
              <a:fillRect/>
            </a:stretch>
          </p:blipFill>
          <p:spPr>
            <a:xfrm>
              <a:off x="0" y="0"/>
              <a:ext cx="24390022" cy="13716000"/>
            </a:xfrm>
            <a:prstGeom prst="rect">
              <a:avLst/>
            </a:prstGeom>
            <a:ln w="12700" cap="flat">
              <a:noFill/>
              <a:miter lim="400000"/>
            </a:ln>
            <a:effectLst/>
          </p:spPr>
        </p:pic>
        <p:sp>
          <p:nvSpPr>
            <p:cNvPr id="667" name="Rectangle"/>
            <p:cNvSpPr/>
            <p:nvPr/>
          </p:nvSpPr>
          <p:spPr>
            <a:xfrm>
              <a:off x="2511102" y="631635"/>
              <a:ext cx="18896610" cy="920135"/>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69" name="models of trees (lineage durations)"/>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models of trees (lineage durations)  </a:t>
            </a:r>
          </a:p>
        </p:txBody>
      </p:sp>
      <p:sp>
        <p:nvSpPr>
          <p:cNvPr id="670" name="tree models"/>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a:t>
            </a:r>
          </a:p>
        </p:txBody>
      </p:sp>
      <p:sp>
        <p:nvSpPr>
          <p:cNvPr id="671" name="The tree model can have a very strong influence on the inferred divergence times.  The plot on the right shows the median number of lineages inferred to exist at each time point, for divergence-time estimation analyses under four different tree models (t"/>
          <p:cNvSpPr txBox="1"/>
          <p:nvPr/>
        </p:nvSpPr>
        <p:spPr>
          <a:xfrm>
            <a:off x="1498663" y="3122372"/>
            <a:ext cx="13260509" cy="47753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4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The tree model can have a very strong influence on the inferred divergence times.</a:t>
            </a:r>
            <a:br>
              <a:rPr b="1">
                <a:latin typeface="Helvetica Neue"/>
                <a:ea typeface="Helvetica Neue"/>
                <a:cs typeface="Helvetica Neue"/>
                <a:sym typeface="Helvetica Neue"/>
              </a:rPr>
            </a:br>
            <a:br/>
            <a:r>
              <a:t>The plot on the right shows the median number of lineages inferred to exist at each time point, for divergence-time estimation analyses under four different tree models (the data—including a rich sample of fossils—and all other model components are kept identical).</a:t>
            </a:r>
          </a:p>
          <a:p>
            <a:pPr>
              <a:defRPr sz="3400">
                <a:latin typeface="Helvetica Neue Light"/>
                <a:ea typeface="Helvetica Neue Light"/>
                <a:cs typeface="Helvetica Neue Light"/>
                <a:sym typeface="Helvetica Neue Light"/>
              </a:defRPr>
            </a:pPr>
            <a:endParaRPr/>
          </a:p>
          <a:p>
            <a:pPr>
              <a:defRPr sz="3400">
                <a:latin typeface="Helvetica Neue Light"/>
                <a:ea typeface="Helvetica Neue Light"/>
                <a:cs typeface="Helvetica Neue Light"/>
                <a:sym typeface="Helvetica Neue Light"/>
              </a:defRPr>
            </a:pPr>
            <a:r>
              <a:t>The “FBD” tree models are based on the fossilized birth-death process</a:t>
            </a:r>
          </a:p>
        </p:txBody>
      </p:sp>
      <p:pic>
        <p:nvPicPr>
          <p:cNvPr id="672" name="figure_3.pdf" descr="figure_3.pdf"/>
          <p:cNvPicPr>
            <a:picLocks noChangeAspect="1"/>
          </p:cNvPicPr>
          <p:nvPr/>
        </p:nvPicPr>
        <p:blipFill>
          <a:blip r:embed="rId3"/>
          <a:srcRect l="67662"/>
          <a:stretch>
            <a:fillRect/>
          </a:stretch>
        </p:blipFill>
        <p:spPr>
          <a:xfrm>
            <a:off x="15264724" y="2947953"/>
            <a:ext cx="7977242" cy="9250635"/>
          </a:xfrm>
          <a:prstGeom prst="rect">
            <a:avLst/>
          </a:prstGeom>
          <a:ln w="12700">
            <a:miter lim="400000"/>
          </a:ln>
        </p:spPr>
      </p:pic>
      <p:sp>
        <p:nvSpPr>
          <p:cNvPr id="673" name="May et al. 2021. Inferring the total-evidence timescale of marattialean fern evolution in the face of model sensitivity"/>
          <p:cNvSpPr txBox="1"/>
          <p:nvPr/>
        </p:nvSpPr>
        <p:spPr>
          <a:xfrm>
            <a:off x="17899214" y="12508582"/>
            <a:ext cx="5949151" cy="653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May et al. 2021. Inferring the total-evidence timescale of marattialean fern evolution in the face of model sensitivity</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7" name="Group"/>
          <p:cNvGrpSpPr/>
          <p:nvPr/>
        </p:nvGrpSpPr>
        <p:grpSpPr>
          <a:xfrm>
            <a:off x="0" y="1692"/>
            <a:ext cx="24384000" cy="13712615"/>
            <a:chOff x="0" y="0"/>
            <a:chExt cx="24384000" cy="13712614"/>
          </a:xfrm>
        </p:grpSpPr>
        <p:pic>
          <p:nvPicPr>
            <p:cNvPr id="67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7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78" name="sources of temporal informa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sources of temporal information</a:t>
            </a:r>
          </a:p>
        </p:txBody>
      </p:sp>
      <p:sp>
        <p:nvSpPr>
          <p:cNvPr id="679"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680" name="Together, a clock model and a tree model allow us to infer the rate and duration (time) of each branch, and thus to infer a tree with relative divergence times."/>
          <p:cNvSpPr txBox="1"/>
          <p:nvPr/>
        </p:nvSpPr>
        <p:spPr>
          <a:xfrm>
            <a:off x="1498663" y="3122372"/>
            <a:ext cx="21386674" cy="27706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Together, a clock model and a tree model allow us to infer the rate and duration (time) of each branch, and thus to infer a tree with </a:t>
            </a:r>
            <a:r>
              <a:rPr b="1">
                <a:latin typeface="Helvetica Neue"/>
                <a:ea typeface="Helvetica Neue"/>
                <a:cs typeface="Helvetica Neue"/>
                <a:sym typeface="Helvetica Neue"/>
              </a:rPr>
              <a:t>relative </a:t>
            </a:r>
            <a:r>
              <a:t>divergence times.</a:t>
            </a: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solidFill>
                  <a:schemeClr val="bg1"/>
                </a:solidFill>
              </a:rPr>
              <a:t>BI requires priors!</a:t>
            </a:r>
          </a:p>
          <a:p>
            <a:pPr lvl="1"/>
            <a:r>
              <a:rPr dirty="0">
                <a:solidFill>
                  <a:schemeClr val="bg1"/>
                </a:solidFill>
              </a:rPr>
              <a:t>BI infers the probability of the model (the parameter values) given the data, rather than the other way around</a:t>
            </a:r>
          </a:p>
          <a:p>
            <a:pPr lvl="1"/>
            <a:r>
              <a:rPr dirty="0">
                <a:solidFill>
                  <a:schemeClr val="bg1"/>
                </a:solidFill>
              </a:rPr>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4" name="Group"/>
          <p:cNvGrpSpPr/>
          <p:nvPr/>
        </p:nvGrpSpPr>
        <p:grpSpPr>
          <a:xfrm>
            <a:off x="0" y="1692"/>
            <a:ext cx="24384000" cy="13712615"/>
            <a:chOff x="0" y="0"/>
            <a:chExt cx="24384000" cy="13712614"/>
          </a:xfrm>
        </p:grpSpPr>
        <p:pic>
          <p:nvPicPr>
            <p:cNvPr id="682"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83"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85" name="sources of temporal informa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sources of temporal information</a:t>
            </a:r>
          </a:p>
        </p:txBody>
      </p:sp>
      <p:sp>
        <p:nvSpPr>
          <p:cNvPr id="686"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687" name="Together, a clock model and a tree model allow us to infer the rate and duration (time) of each branch, and thus to infer a tree with relative divergence times. To get absolute times, we need a source of temporal data."/>
          <p:cNvSpPr txBox="1"/>
          <p:nvPr/>
        </p:nvSpPr>
        <p:spPr>
          <a:xfrm>
            <a:off x="1498663" y="3122372"/>
            <a:ext cx="21386674" cy="3908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Together, a clock model and a tree model allow us to infer the rate and duration (time) of each branch, and thus to infer a tree with </a:t>
            </a:r>
            <a:r>
              <a:rPr b="1">
                <a:latin typeface="Helvetica Neue"/>
                <a:ea typeface="Helvetica Neue"/>
                <a:cs typeface="Helvetica Neue"/>
                <a:sym typeface="Helvetica Neue"/>
              </a:rPr>
              <a:t>relative </a:t>
            </a:r>
            <a:r>
              <a:t>divergence times. To get </a:t>
            </a:r>
            <a:r>
              <a:rPr b="1">
                <a:latin typeface="Helvetica Neue"/>
                <a:ea typeface="Helvetica Neue"/>
                <a:cs typeface="Helvetica Neue"/>
                <a:sym typeface="Helvetica Neue"/>
              </a:rPr>
              <a:t>absolute </a:t>
            </a:r>
            <a:r>
              <a:t>times, we need a source of temporal data</a:t>
            </a:r>
            <a:r>
              <a:rPr i="1">
                <a:latin typeface="Times New Roman"/>
                <a:ea typeface="Times New Roman"/>
                <a:cs typeface="Times New Roman"/>
                <a:sym typeface="Times New Roman"/>
              </a:rPr>
              <a:t>.</a:t>
            </a:r>
            <a:br>
              <a:rPr i="1">
                <a:latin typeface="Times New Roman"/>
                <a:ea typeface="Times New Roman"/>
                <a:cs typeface="Times New Roman"/>
                <a:sym typeface="Times New Roman"/>
              </a:rPr>
            </a:b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1" name="Group"/>
          <p:cNvGrpSpPr/>
          <p:nvPr/>
        </p:nvGrpSpPr>
        <p:grpSpPr>
          <a:xfrm>
            <a:off x="0" y="1692"/>
            <a:ext cx="24384000" cy="13712615"/>
            <a:chOff x="0" y="0"/>
            <a:chExt cx="24384000" cy="13712614"/>
          </a:xfrm>
        </p:grpSpPr>
        <p:pic>
          <p:nvPicPr>
            <p:cNvPr id="689"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9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92" name="sources of temporal informa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sources of temporal information</a:t>
            </a:r>
          </a:p>
        </p:txBody>
      </p:sp>
      <p:sp>
        <p:nvSpPr>
          <p:cNvPr id="693"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694" name="Together, a clock model and a tree model allow us to infer the rate and duration (time) of each branch, and thus to infer a tree with relative divergence times. To get absolute times, we need a source of temporal data.…"/>
          <p:cNvSpPr txBox="1"/>
          <p:nvPr/>
        </p:nvSpPr>
        <p:spPr>
          <a:xfrm>
            <a:off x="1498663" y="3122372"/>
            <a:ext cx="21386674" cy="54724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Together, a clock model and a tree model allow us to infer the rate and duration (time) of each branch, and thus to infer a tree with </a:t>
            </a:r>
            <a:r>
              <a:rPr b="1">
                <a:latin typeface="Helvetica Neue"/>
                <a:ea typeface="Helvetica Neue"/>
                <a:cs typeface="Helvetica Neue"/>
                <a:sym typeface="Helvetica Neue"/>
              </a:rPr>
              <a:t>relative </a:t>
            </a:r>
            <a:r>
              <a:t>divergence times. To get </a:t>
            </a:r>
            <a:r>
              <a:rPr b="1">
                <a:latin typeface="Helvetica Neue"/>
                <a:ea typeface="Helvetica Neue"/>
                <a:cs typeface="Helvetica Neue"/>
                <a:sym typeface="Helvetica Neue"/>
              </a:rPr>
              <a:t>absolute </a:t>
            </a:r>
            <a:r>
              <a:t>times, we need a source of temporal data</a:t>
            </a:r>
            <a:r>
              <a:rPr i="1">
                <a:latin typeface="Times New Roman"/>
                <a:ea typeface="Times New Roman"/>
                <a:cs typeface="Times New Roman"/>
                <a:sym typeface="Times New Roman"/>
              </a:rPr>
              <a:t>.</a:t>
            </a:r>
            <a:br>
              <a:rPr i="1">
                <a:latin typeface="Times New Roman"/>
                <a:ea typeface="Times New Roman"/>
                <a:cs typeface="Times New Roman"/>
                <a:sym typeface="Times New Roman"/>
              </a:rPr>
            </a:b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One option would be to place a </a:t>
            </a:r>
            <a:r>
              <a:rPr b="1">
                <a:latin typeface="Helvetica Neue"/>
                <a:ea typeface="Helvetica Neue"/>
                <a:cs typeface="Helvetica Neue"/>
                <a:sym typeface="Helvetica Neue"/>
              </a:rPr>
              <a:t>prior on the average rate</a:t>
            </a:r>
            <a:r>
              <a:t> of, say, molecular evolution. Because rates vary a lot, especially between groups, this approach is not commonly taken (and to get the rate in the first place you probably had to do divergence-time estimation..)</a:t>
            </a:r>
            <a:br/>
            <a:endParaRP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8" name="Group"/>
          <p:cNvGrpSpPr/>
          <p:nvPr/>
        </p:nvGrpSpPr>
        <p:grpSpPr>
          <a:xfrm>
            <a:off x="0" y="1692"/>
            <a:ext cx="24384000" cy="13712615"/>
            <a:chOff x="0" y="0"/>
            <a:chExt cx="24384000" cy="13712614"/>
          </a:xfrm>
        </p:grpSpPr>
        <p:pic>
          <p:nvPicPr>
            <p:cNvPr id="696"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69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699" name="sources of temporal information"/>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sources of temporal information</a:t>
            </a:r>
          </a:p>
        </p:txBody>
      </p:sp>
      <p:sp>
        <p:nvSpPr>
          <p:cNvPr id="700"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01" name="Together, a clock model and a tree model allow us to infer the rate and duration (time) of each branch, and thus to infer a tree with relative divergence times. To get absolute times, we need a source of temporal data.…"/>
          <p:cNvSpPr txBox="1"/>
          <p:nvPr/>
        </p:nvSpPr>
        <p:spPr>
          <a:xfrm>
            <a:off x="1498663" y="3122372"/>
            <a:ext cx="21386674" cy="6515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Together, a clock model and a tree model allow us to infer the rate and duration (time) of each branch, and thus to infer a tree with </a:t>
            </a:r>
            <a:r>
              <a:rPr b="1">
                <a:latin typeface="Helvetica Neue"/>
                <a:ea typeface="Helvetica Neue"/>
                <a:cs typeface="Helvetica Neue"/>
                <a:sym typeface="Helvetica Neue"/>
              </a:rPr>
              <a:t>relative </a:t>
            </a:r>
            <a:r>
              <a:t>divergence times. To get </a:t>
            </a:r>
            <a:r>
              <a:rPr b="1">
                <a:latin typeface="Helvetica Neue"/>
                <a:ea typeface="Helvetica Neue"/>
                <a:cs typeface="Helvetica Neue"/>
                <a:sym typeface="Helvetica Neue"/>
              </a:rPr>
              <a:t>absolute </a:t>
            </a:r>
            <a:r>
              <a:t>times, we need a source of temporal data</a:t>
            </a:r>
            <a:r>
              <a:rPr i="1">
                <a:latin typeface="Times New Roman"/>
                <a:ea typeface="Times New Roman"/>
                <a:cs typeface="Times New Roman"/>
                <a:sym typeface="Times New Roman"/>
              </a:rPr>
              <a:t>.</a:t>
            </a:r>
            <a:br>
              <a:rPr i="1">
                <a:latin typeface="Times New Roman"/>
                <a:ea typeface="Times New Roman"/>
                <a:cs typeface="Times New Roman"/>
                <a:sym typeface="Times New Roman"/>
              </a:rPr>
            </a:br>
            <a:endParaRPr>
              <a:latin typeface="Bodoni SvtyTwo OS ITC TT-BookIt"/>
              <a:ea typeface="Bodoni SvtyTwo OS ITC TT-BookIt"/>
              <a:cs typeface="Bodoni SvtyTwo OS ITC TT-BookIt"/>
              <a:sym typeface="Bodoni SvtyTwo OS ITC TT-BookIt"/>
            </a:endParaRPr>
          </a:p>
          <a:p>
            <a:pPr marL="571500" indent="-317500">
              <a:buSzPct val="75000"/>
              <a:buChar char="-"/>
              <a:defRPr sz="3400">
                <a:latin typeface="Helvetica Neue Light"/>
                <a:ea typeface="Helvetica Neue Light"/>
                <a:cs typeface="Helvetica Neue Light"/>
                <a:sym typeface="Helvetica Neue Light"/>
              </a:defRPr>
            </a:pPr>
            <a:r>
              <a:t>One option would be to place a </a:t>
            </a:r>
            <a:r>
              <a:rPr b="1">
                <a:latin typeface="Helvetica Neue"/>
                <a:ea typeface="Helvetica Neue"/>
                <a:cs typeface="Helvetica Neue"/>
                <a:sym typeface="Helvetica Neue"/>
              </a:rPr>
              <a:t>prior on the average rate</a:t>
            </a:r>
            <a:r>
              <a:t> of, say, molecular evolution. Because rates vary a lot, especially between groups, this approach is not commonly taken (and to get the rate in the first place you probably had to do divergence-time estimation..)</a:t>
            </a:r>
            <a:br/>
            <a:endParaRPr/>
          </a:p>
          <a:p>
            <a:pPr marL="571500" indent="-317500">
              <a:buSzPct val="75000"/>
              <a:buChar char="-"/>
              <a:defRPr sz="3400">
                <a:latin typeface="Helvetica Neue Light"/>
                <a:ea typeface="Helvetica Neue Light"/>
                <a:cs typeface="Helvetica Neue Light"/>
                <a:sym typeface="Helvetica Neue Light"/>
              </a:defRPr>
            </a:pPr>
            <a:r>
              <a:t>The second option, which we’ll concentrate on, is to place a </a:t>
            </a:r>
            <a:r>
              <a:rPr b="1">
                <a:latin typeface="Helvetica Neue"/>
                <a:ea typeface="Helvetica Neue"/>
                <a:cs typeface="Helvetica Neue"/>
                <a:sym typeface="Helvetica Neue"/>
              </a:rPr>
              <a:t>prior on time</a:t>
            </a:r>
            <a:r>
              <a:t>, with the temporal data typically coming from the fossil record</a:t>
            </a: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5" name="Group"/>
          <p:cNvGrpSpPr/>
          <p:nvPr/>
        </p:nvGrpSpPr>
        <p:grpSpPr>
          <a:xfrm>
            <a:off x="0" y="1692"/>
            <a:ext cx="24384000" cy="13712615"/>
            <a:chOff x="0" y="0"/>
            <a:chExt cx="24384000" cy="13712614"/>
          </a:xfrm>
        </p:grpSpPr>
        <p:pic>
          <p:nvPicPr>
            <p:cNvPr id="703"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04"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06"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07"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08" name="The main way that fossil data have been incorporated in divergence-time estimation is the approach that we now typically refer to as node dating."/>
          <p:cNvSpPr txBox="1"/>
          <p:nvPr/>
        </p:nvSpPr>
        <p:spPr>
          <a:xfrm>
            <a:off x="1498663" y="3122372"/>
            <a:ext cx="21386674" cy="28087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The main way that fossil data have been incorporated in divergence-time estimation is the approach that we now typically refer to as </a:t>
            </a:r>
            <a:r>
              <a:rPr b="1">
                <a:latin typeface="Helvetica Neue"/>
                <a:ea typeface="Helvetica Neue"/>
                <a:cs typeface="Helvetica Neue"/>
                <a:sym typeface="Helvetica Neue"/>
              </a:rPr>
              <a:t>node dating</a:t>
            </a:r>
            <a:r>
              <a:t>. </a:t>
            </a:r>
          </a:p>
          <a:p>
            <a:pPr lvl="1">
              <a:defRPr sz="3600">
                <a:latin typeface="Helvetica Neue Light"/>
                <a:ea typeface="Helvetica Neue Light"/>
                <a:cs typeface="Helvetica Neue Light"/>
                <a:sym typeface="Helvetica Neue Light"/>
              </a:defRPr>
            </a:pPr>
            <a:endParaRPr/>
          </a:p>
          <a:p>
            <a:pPr>
              <a:defRPr sz="34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2" name="Group"/>
          <p:cNvGrpSpPr/>
          <p:nvPr/>
        </p:nvGrpSpPr>
        <p:grpSpPr>
          <a:xfrm>
            <a:off x="0" y="1692"/>
            <a:ext cx="24384000" cy="13712615"/>
            <a:chOff x="0" y="0"/>
            <a:chExt cx="24384000" cy="13712614"/>
          </a:xfrm>
        </p:grpSpPr>
        <p:pic>
          <p:nvPicPr>
            <p:cNvPr id="710"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11"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13"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14"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15" name="The main way that fossil data have been incorporated in divergence-time estimation is the approach that we now typically refer to as node dating.…"/>
          <p:cNvSpPr txBox="1"/>
          <p:nvPr/>
        </p:nvSpPr>
        <p:spPr>
          <a:xfrm>
            <a:off x="1498663" y="3122372"/>
            <a:ext cx="21386674" cy="6185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a:defRPr sz="3600">
                <a:latin typeface="Helvetica Neue Light"/>
                <a:ea typeface="Helvetica Neue Light"/>
                <a:cs typeface="Helvetica Neue Light"/>
                <a:sym typeface="Helvetica Neue Light"/>
              </a:defRPr>
            </a:pPr>
            <a:r>
              <a:t>The main way that fossil data have been incorporated in divergence-time estimation is the approach that we now typically refer to as </a:t>
            </a:r>
            <a:r>
              <a:rPr b="1">
                <a:latin typeface="Helvetica Neue"/>
                <a:ea typeface="Helvetica Neue"/>
                <a:cs typeface="Helvetica Neue"/>
                <a:sym typeface="Helvetica Neue"/>
              </a:rPr>
              <a:t>node dating</a:t>
            </a:r>
            <a:r>
              <a:t>. </a:t>
            </a:r>
          </a:p>
          <a:p>
            <a:pPr lvl="1">
              <a:defRPr sz="3600">
                <a:latin typeface="Helvetica Neue Light"/>
                <a:ea typeface="Helvetica Neue Light"/>
                <a:cs typeface="Helvetica Neue Light"/>
                <a:sym typeface="Helvetica Neue Light"/>
              </a:defRPr>
            </a:pPr>
            <a:endParaRPr/>
          </a:p>
          <a:p>
            <a:pPr lvl="1">
              <a:defRPr sz="3600">
                <a:latin typeface="Helvetica Neue Light"/>
                <a:ea typeface="Helvetica Neue Light"/>
                <a:cs typeface="Helvetica Neue Light"/>
                <a:sym typeface="Helvetica Neue Light"/>
              </a:defRPr>
            </a:pPr>
            <a:r>
              <a:t>Node dating remains the dominant approach to divergence-time estimation, but two flavors of </a:t>
            </a:r>
            <a:r>
              <a:rPr b="1">
                <a:latin typeface="Helvetica Neue"/>
                <a:ea typeface="Helvetica Neue"/>
                <a:cs typeface="Helvetica Neue"/>
                <a:sym typeface="Helvetica Neue"/>
              </a:rPr>
              <a:t>tip dating</a:t>
            </a:r>
            <a:r>
              <a:t>—</a:t>
            </a:r>
            <a:r>
              <a:rPr b="1">
                <a:latin typeface="Helvetica Neue"/>
                <a:ea typeface="Helvetica Neue"/>
                <a:cs typeface="Helvetica Neue"/>
                <a:sym typeface="Helvetica Neue"/>
              </a:rPr>
              <a:t>total-evidence dating</a:t>
            </a:r>
            <a:r>
              <a:t> and tip dating under the </a:t>
            </a:r>
            <a:r>
              <a:rPr b="1">
                <a:latin typeface="Helvetica Neue"/>
                <a:ea typeface="Helvetica Neue"/>
                <a:cs typeface="Helvetica Neue"/>
                <a:sym typeface="Helvetica Neue"/>
              </a:rPr>
              <a:t>fossilized birth-death process</a:t>
            </a:r>
            <a:r>
              <a:t>—are becoming more popular.</a:t>
            </a:r>
          </a:p>
          <a:p>
            <a:pPr lvl="1">
              <a:defRPr sz="3600">
                <a:latin typeface="Helvetica Neue Light"/>
                <a:ea typeface="Helvetica Neue Light"/>
                <a:cs typeface="Helvetica Neue Light"/>
                <a:sym typeface="Helvetica Neue Light"/>
              </a:defRPr>
            </a:pPr>
            <a:endParaRPr/>
          </a:p>
          <a:p>
            <a:pPr lvl="1">
              <a:defRPr sz="3600">
                <a:latin typeface="Helvetica Neue Light"/>
                <a:ea typeface="Helvetica Neue Light"/>
                <a:cs typeface="Helvetica Neue Light"/>
                <a:sym typeface="Helvetica Neue Light"/>
              </a:defRPr>
            </a:pPr>
            <a:r>
              <a:t>But first, node dating…</a:t>
            </a:r>
            <a:br>
              <a:rPr i="1">
                <a:latin typeface="Times New Roman"/>
                <a:ea typeface="Times New Roman"/>
                <a:cs typeface="Times New Roman"/>
                <a:sym typeface="Times New Roman"/>
              </a:rPr>
            </a:br>
            <a:endParaRPr>
              <a:latin typeface="Bodoni SvtyTwo OS ITC TT-BookIt"/>
              <a:ea typeface="Bodoni SvtyTwo OS ITC TT-BookIt"/>
              <a:cs typeface="Bodoni SvtyTwo OS ITC TT-BookIt"/>
              <a:sym typeface="Bodoni SvtyTwo OS ITC TT-BookIt"/>
            </a:endParaRPr>
          </a:p>
          <a:p>
            <a:pPr>
              <a:defRPr sz="3400">
                <a:latin typeface="Helvetica Neue Light"/>
                <a:ea typeface="Helvetica Neue Light"/>
                <a:cs typeface="Helvetica Neue Light"/>
                <a:sym typeface="Helvetica Neue Light"/>
              </a:defRPr>
            </a:pPr>
            <a:endParaRPr>
              <a:latin typeface="Bodoni SvtyTwo OS ITC TT-BookIt"/>
              <a:ea typeface="Bodoni SvtyTwo OS ITC TT-BookIt"/>
              <a:cs typeface="Bodoni SvtyTwo OS ITC TT-BookIt"/>
              <a:sym typeface="Bodoni SvtyTwo OS ITC TT-BookIt"/>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9" name="Group"/>
          <p:cNvGrpSpPr/>
          <p:nvPr/>
        </p:nvGrpSpPr>
        <p:grpSpPr>
          <a:xfrm>
            <a:off x="0" y="1692"/>
            <a:ext cx="24384000" cy="13712615"/>
            <a:chOff x="0" y="0"/>
            <a:chExt cx="24384000" cy="13712614"/>
          </a:xfrm>
        </p:grpSpPr>
        <p:pic>
          <p:nvPicPr>
            <p:cNvPr id="717"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1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20"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21"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22" name="We have a group of accessions, and we can infer their phylogeny using “standard” approaches.…"/>
          <p:cNvSpPr txBox="1"/>
          <p:nvPr/>
        </p:nvSpPr>
        <p:spPr>
          <a:xfrm>
            <a:off x="1498663" y="3122372"/>
            <a:ext cx="9004104" cy="3468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endParaRPr/>
          </a:p>
        </p:txBody>
      </p:sp>
      <p:pic>
        <p:nvPicPr>
          <p:cNvPr id="723" name="datingCartoon1_uncalibrated.png" descr="datingCartoon1_uncalibrated.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 name="Group"/>
          <p:cNvGrpSpPr/>
          <p:nvPr/>
        </p:nvGrpSpPr>
        <p:grpSpPr>
          <a:xfrm>
            <a:off x="0" y="1692"/>
            <a:ext cx="24384000" cy="13712615"/>
            <a:chOff x="0" y="0"/>
            <a:chExt cx="24384000" cy="13712614"/>
          </a:xfrm>
        </p:grpSpPr>
        <p:pic>
          <p:nvPicPr>
            <p:cNvPr id="72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2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pic>
        <p:nvPicPr>
          <p:cNvPr id="728" name="datingCartoon2_wFossil.png" descr="datingCartoon2_wFossil.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29"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30"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31" name="We have a group of accessions, and we can infer their phylogeny using “standard” approaches.…"/>
          <p:cNvSpPr txBox="1"/>
          <p:nvPr/>
        </p:nvSpPr>
        <p:spPr>
          <a:xfrm>
            <a:off x="1498663" y="3122372"/>
            <a:ext cx="9004104" cy="4433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5" name="Group"/>
          <p:cNvGrpSpPr/>
          <p:nvPr/>
        </p:nvGrpSpPr>
        <p:grpSpPr>
          <a:xfrm>
            <a:off x="0" y="1692"/>
            <a:ext cx="24384000" cy="13712615"/>
            <a:chOff x="0" y="0"/>
            <a:chExt cx="24384000" cy="13712614"/>
          </a:xfrm>
        </p:grpSpPr>
        <p:pic>
          <p:nvPicPr>
            <p:cNvPr id="733"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34"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36"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37"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38" name="datingCartoon3_wFossilandNode.png" descr="datingCartoon3_wFossilandNode.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39" name="We have a group of accessions, and we can infer their phylogeny using “standard” approaches.…"/>
          <p:cNvSpPr txBox="1"/>
          <p:nvPr/>
        </p:nvSpPr>
        <p:spPr>
          <a:xfrm>
            <a:off x="1498663" y="3122372"/>
            <a:ext cx="9004104" cy="5398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3" name="Group"/>
          <p:cNvGrpSpPr/>
          <p:nvPr/>
        </p:nvGrpSpPr>
        <p:grpSpPr>
          <a:xfrm>
            <a:off x="0" y="1692"/>
            <a:ext cx="24384000" cy="13712615"/>
            <a:chOff x="0" y="0"/>
            <a:chExt cx="24384000" cy="13712614"/>
          </a:xfrm>
        </p:grpSpPr>
        <p:pic>
          <p:nvPicPr>
            <p:cNvPr id="741"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42"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44"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45"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46" name="datingCartoon4_calib1.png" descr="datingCartoon4_calib1.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47" name="We have a group of accessions, and we can infer their phylogeny using “standard” approaches.…"/>
          <p:cNvSpPr txBox="1"/>
          <p:nvPr/>
        </p:nvSpPr>
        <p:spPr>
          <a:xfrm>
            <a:off x="1498663" y="3122372"/>
            <a:ext cx="9004104" cy="7329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 which gives us an absolute time, and our clock and tree models can give us the relative times (the rest of the divergences).</a:t>
            </a:r>
            <a:br/>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1" name="Group"/>
          <p:cNvGrpSpPr/>
          <p:nvPr/>
        </p:nvGrpSpPr>
        <p:grpSpPr>
          <a:xfrm>
            <a:off x="0" y="1692"/>
            <a:ext cx="24384000" cy="13712615"/>
            <a:chOff x="0" y="0"/>
            <a:chExt cx="24384000" cy="13712614"/>
          </a:xfrm>
        </p:grpSpPr>
        <p:pic>
          <p:nvPicPr>
            <p:cNvPr id="749"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5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52"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53"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54" name="datingCartoon4_calib1.png" descr="datingCartoon4_calib1.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55" name="We have a group of accessions, and we can infer their phylogeny using “standard” approaches.…"/>
          <p:cNvSpPr txBox="1"/>
          <p:nvPr/>
        </p:nvSpPr>
        <p:spPr>
          <a:xfrm>
            <a:off x="1498663" y="3122372"/>
            <a:ext cx="9004104" cy="9742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 which gives us an absolute time, and our clock and tree models can give us the relative times (the rest of the divergences).</a:t>
            </a:r>
            <a:br/>
            <a:endParaRPr/>
          </a:p>
          <a:p>
            <a:pPr lvl="1" indent="12700">
              <a:defRPr sz="3100">
                <a:latin typeface="Helvetica Neue Light"/>
                <a:ea typeface="Helvetica Neue Light"/>
                <a:cs typeface="Helvetica Neue Light"/>
                <a:sym typeface="Helvetica Neue Light"/>
              </a:defRPr>
            </a:pPr>
            <a:r>
              <a:t>But did the characters that define that group evolve immediately after its divergence from its closest sampled relative? And also that lineage was immediately fossilized, and ultimately recovered and described by paleontologists?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solidFill>
                  <a:schemeClr val="bg1"/>
                </a:solidFill>
              </a:rPr>
              <a:t>BI infers the probability of the model (the parameter values) given the data, rather than the other way around</a:t>
            </a:r>
          </a:p>
          <a:p>
            <a:pPr lvl="1"/>
            <a:r>
              <a:rPr dirty="0">
                <a:solidFill>
                  <a:schemeClr val="bg1"/>
                </a:solidFill>
              </a:rPr>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231733486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9" name="Group"/>
          <p:cNvGrpSpPr/>
          <p:nvPr/>
        </p:nvGrpSpPr>
        <p:grpSpPr>
          <a:xfrm>
            <a:off x="0" y="1692"/>
            <a:ext cx="24384000" cy="13712615"/>
            <a:chOff x="0" y="0"/>
            <a:chExt cx="24384000" cy="13712614"/>
          </a:xfrm>
        </p:grpSpPr>
        <p:pic>
          <p:nvPicPr>
            <p:cNvPr id="757"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5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60"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61"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62" name="datingCartoon5_calib2.png" descr="datingCartoon5_calib2.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63" name="We have a group of accessions, and we can infer their phylogeny using “standard” approaches.…"/>
          <p:cNvSpPr txBox="1"/>
          <p:nvPr/>
        </p:nvSpPr>
        <p:spPr>
          <a:xfrm>
            <a:off x="1498663" y="3122372"/>
            <a:ext cx="9004104" cy="9742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 which gives us an absolute time, and our clock and tree models can give us the relative times (the rest of the divergences).</a:t>
            </a:r>
            <a:br/>
            <a:endParaRPr/>
          </a:p>
          <a:p>
            <a:pPr lvl="1" indent="12700">
              <a:defRPr sz="3100">
                <a:latin typeface="Helvetica Neue Light"/>
                <a:ea typeface="Helvetica Neue Light"/>
                <a:cs typeface="Helvetica Neue Light"/>
                <a:sym typeface="Helvetica Neue Light"/>
              </a:defRPr>
            </a:pPr>
            <a:r>
              <a:t>But did the characters that define that group evolve immediately after its divergence from its closest sampled relative? And also that lineage was immediately fossilized, and ultimately recovered and described by paleontologists?</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7" name="Group"/>
          <p:cNvGrpSpPr/>
          <p:nvPr/>
        </p:nvGrpSpPr>
        <p:grpSpPr>
          <a:xfrm>
            <a:off x="0" y="1692"/>
            <a:ext cx="24384000" cy="13712615"/>
            <a:chOff x="0" y="0"/>
            <a:chExt cx="24384000" cy="13712614"/>
          </a:xfrm>
        </p:grpSpPr>
        <p:pic>
          <p:nvPicPr>
            <p:cNvPr id="765"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66"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68"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69"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70" name="datingCartoon6_calib3.png" descr="datingCartoon6_calib3.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71" name="We have a group of accessions, and we can infer their phylogeny using “standard” approaches.…"/>
          <p:cNvSpPr txBox="1"/>
          <p:nvPr/>
        </p:nvSpPr>
        <p:spPr>
          <a:xfrm>
            <a:off x="1498663" y="3122372"/>
            <a:ext cx="9004104" cy="9742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 which gives us an absolute time, and our clock and tree models can give us the relative times (the rest of the divergences).</a:t>
            </a:r>
            <a:br/>
            <a:endParaRPr/>
          </a:p>
          <a:p>
            <a:pPr lvl="1" indent="12700">
              <a:defRPr sz="3100">
                <a:latin typeface="Helvetica Neue Light"/>
                <a:ea typeface="Helvetica Neue Light"/>
                <a:cs typeface="Helvetica Neue Light"/>
                <a:sym typeface="Helvetica Neue Light"/>
              </a:defRPr>
            </a:pPr>
            <a:r>
              <a:t>But did the characters that define that group evolve immediately after its divergence from its closest sampled relative? And also that lineage was immediately fossilized, and ultimately recovered and described by paleontologists?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5" name="Group"/>
          <p:cNvGrpSpPr/>
          <p:nvPr/>
        </p:nvGrpSpPr>
        <p:grpSpPr>
          <a:xfrm>
            <a:off x="0" y="1692"/>
            <a:ext cx="24384000" cy="13712615"/>
            <a:chOff x="0" y="0"/>
            <a:chExt cx="24384000" cy="13712614"/>
          </a:xfrm>
        </p:grpSpPr>
        <p:pic>
          <p:nvPicPr>
            <p:cNvPr id="773"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74"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776"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77"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778"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79" name="We have a group of accessions, and we can infer their phylogeny using “standard” approaches.…"/>
          <p:cNvSpPr txBox="1"/>
          <p:nvPr/>
        </p:nvSpPr>
        <p:spPr>
          <a:xfrm>
            <a:off x="1498663" y="3122372"/>
            <a:ext cx="9004104" cy="9742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We have a group of accessions, and we can infer their phylogeny using “standard” approaches.</a:t>
            </a:r>
            <a:br/>
            <a:endParaRPr/>
          </a:p>
          <a:p>
            <a:pPr lvl="1" indent="12700">
              <a:defRPr sz="3100">
                <a:latin typeface="Helvetica Neue Light"/>
                <a:ea typeface="Helvetica Neue Light"/>
                <a:cs typeface="Helvetica Neue Light"/>
                <a:sym typeface="Helvetica Neue Light"/>
              </a:defRPr>
            </a:pPr>
            <a:r>
              <a:t>But this gives us branch lengths in units of expected number of substitutions per site, rather than in time.</a:t>
            </a:r>
            <a:br/>
            <a:br/>
            <a:r>
              <a:t>To get absolute time, we have one fossil available.</a:t>
            </a:r>
            <a:br/>
            <a:endParaRPr/>
          </a:p>
          <a:p>
            <a:pPr lvl="1" indent="12700">
              <a:defRPr sz="3100">
                <a:latin typeface="Helvetica Neue Light"/>
                <a:ea typeface="Helvetica Neue Light"/>
                <a:cs typeface="Helvetica Neue Light"/>
                <a:sym typeface="Helvetica Neue Light"/>
              </a:defRPr>
            </a:pPr>
            <a:r>
              <a:t>If we know what group the fossil belongs to, then we know that the stem age of that group has to be at least as old as the fossil, which gives us an absolute time, and our clock and tree models can give us the relative times (the rest of the divergences).</a:t>
            </a:r>
            <a:br/>
            <a:endParaRPr/>
          </a:p>
          <a:p>
            <a:pPr lvl="1" indent="12700">
              <a:defRPr sz="3100">
                <a:latin typeface="Helvetica Neue Light"/>
                <a:ea typeface="Helvetica Neue Light"/>
                <a:cs typeface="Helvetica Neue Light"/>
                <a:sym typeface="Helvetica Neue Light"/>
              </a:defRPr>
            </a:pPr>
            <a:r>
              <a:t>But did the characters that define that group evolve immediately after its divergence from its closest sampled relative? And also that lineage was immediately fossilized, and ultimately recovered and described by paleontologists?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3" name="Group"/>
          <p:cNvGrpSpPr/>
          <p:nvPr/>
        </p:nvGrpSpPr>
        <p:grpSpPr>
          <a:xfrm>
            <a:off x="0" y="1692"/>
            <a:ext cx="24384000" cy="13712615"/>
            <a:chOff x="0" y="0"/>
            <a:chExt cx="24384000" cy="13712614"/>
          </a:xfrm>
        </p:grpSpPr>
        <p:pic>
          <p:nvPicPr>
            <p:cNvPr id="781"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82"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pic>
        <p:nvPicPr>
          <p:cNvPr id="784" name="datingCartoon2_wFossil.png" descr="datingCartoon2_wFossil.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85"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86"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87" name="This node-dating approach has a series of drawbacks:"/>
          <p:cNvSpPr txBox="1"/>
          <p:nvPr/>
        </p:nvSpPr>
        <p:spPr>
          <a:xfrm>
            <a:off x="1498663" y="3122372"/>
            <a:ext cx="9004104" cy="2022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rPr b="1">
                <a:latin typeface="Helvetica Neue"/>
                <a:ea typeface="Helvetica Neue"/>
                <a:cs typeface="Helvetica Neue"/>
                <a:sym typeface="Helvetica Neue"/>
              </a:rPr>
              <a:t>This node-dating approach has a series of drawbacks:</a:t>
            </a:r>
            <a:br/>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1" name="Group"/>
          <p:cNvGrpSpPr/>
          <p:nvPr/>
        </p:nvGrpSpPr>
        <p:grpSpPr>
          <a:xfrm>
            <a:off x="0" y="1692"/>
            <a:ext cx="24384000" cy="13712615"/>
            <a:chOff x="0" y="0"/>
            <a:chExt cx="24384000" cy="13712614"/>
          </a:xfrm>
        </p:grpSpPr>
        <p:pic>
          <p:nvPicPr>
            <p:cNvPr id="789"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9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pic>
        <p:nvPicPr>
          <p:cNvPr id="792" name="datingCartoon2_wFossil.png" descr="datingCartoon2_wFossil.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793"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794"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795" name="This node-dating approach has a series of drawbacks:…"/>
          <p:cNvSpPr txBox="1"/>
          <p:nvPr/>
        </p:nvSpPr>
        <p:spPr>
          <a:xfrm>
            <a:off x="1498663" y="3122372"/>
            <a:ext cx="9004104" cy="2487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rPr b="1" dirty="0">
                <a:latin typeface="Helvetica Neue"/>
                <a:ea typeface="Helvetica Neue"/>
                <a:cs typeface="Helvetica Neue"/>
                <a:sym typeface="Helvetica Neue"/>
              </a:rPr>
              <a:t>This node-dating approach has a series of drawbacks:</a:t>
            </a:r>
            <a:br>
              <a:rPr dirty="0"/>
            </a:br>
            <a:endParaRPr dirty="0"/>
          </a:p>
          <a:p>
            <a:pPr marL="701145" lvl="1" indent="-574145" algn="l">
              <a:buSzPct val="100000"/>
              <a:buAutoNum type="arabicPeriod"/>
              <a:defRPr sz="3100">
                <a:latin typeface="Helvetica Neue Light"/>
                <a:ea typeface="Helvetica Neue Light"/>
                <a:cs typeface="Helvetica Neue Light"/>
                <a:sym typeface="Helvetica Neue Light"/>
              </a:defRPr>
            </a:pPr>
            <a:r>
              <a:rPr dirty="0"/>
              <a:t>Each fossil has to be assigned to a particular node in the tree (so the options are limited)</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9" name="Group"/>
          <p:cNvGrpSpPr/>
          <p:nvPr/>
        </p:nvGrpSpPr>
        <p:grpSpPr>
          <a:xfrm>
            <a:off x="0" y="1692"/>
            <a:ext cx="24384000" cy="13712615"/>
            <a:chOff x="0" y="0"/>
            <a:chExt cx="24384000" cy="13712614"/>
          </a:xfrm>
        </p:grpSpPr>
        <p:pic>
          <p:nvPicPr>
            <p:cNvPr id="797"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79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00"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01"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802" name="This node-dating approach has a series of drawbacks:…"/>
          <p:cNvSpPr txBox="1"/>
          <p:nvPr/>
        </p:nvSpPr>
        <p:spPr>
          <a:xfrm>
            <a:off x="1498663" y="3122372"/>
            <a:ext cx="9004104" cy="3468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b="1">
                <a:latin typeface="Helvetica Neue"/>
                <a:ea typeface="Helvetica Neue"/>
                <a:cs typeface="Helvetica Neue"/>
                <a:sym typeface="Helvetica Neue"/>
              </a:defRPr>
            </a:pPr>
            <a:r>
              <a:rPr dirty="0"/>
              <a:t>This node-dating approach has a series of drawbacks:</a:t>
            </a:r>
            <a:br>
              <a:rPr dirty="0"/>
            </a:br>
            <a:endParaRPr dirty="0"/>
          </a:p>
          <a:p>
            <a:pPr marL="701145" lvl="1" indent="-574145" algn="l">
              <a:buSzPct val="100000"/>
              <a:buAutoNum type="arabicPeriod"/>
              <a:defRPr sz="3100">
                <a:latin typeface="Helvetica Neue Light"/>
                <a:ea typeface="Helvetica Neue Light"/>
                <a:cs typeface="Helvetica Neue Light"/>
                <a:sym typeface="Helvetica Neue Light"/>
              </a:defRPr>
            </a:pPr>
            <a:r>
              <a:rPr dirty="0"/>
              <a:t>Each fossil has to be assigned to a particular node in the tree (so the options are limited)</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Only the oldest fossil assigned to a particular node is of any use*</a:t>
            </a:r>
          </a:p>
        </p:txBody>
      </p:sp>
      <p:pic>
        <p:nvPicPr>
          <p:cNvPr id="803" name="datingCartoon4_calib1.png" descr="datingCartoon4_calib1.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804" name="*but see Marshall 2008, 2019 for ways that information from other fossils can be incorporated"/>
          <p:cNvSpPr txBox="1"/>
          <p:nvPr/>
        </p:nvSpPr>
        <p:spPr>
          <a:xfrm>
            <a:off x="17899214" y="12508582"/>
            <a:ext cx="5949151" cy="653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800">
                <a:latin typeface="Helvetica Neue Light"/>
                <a:ea typeface="Helvetica Neue Light"/>
                <a:cs typeface="Helvetica Neue Light"/>
                <a:sym typeface="Helvetica Neue Light"/>
              </a:defRPr>
            </a:lvl1pPr>
          </a:lstStyle>
          <a:p>
            <a:r>
              <a:t>*but see Marshall 2008, 2019 for ways that information from other fossils can be incorporated</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 name="Group"/>
          <p:cNvGrpSpPr/>
          <p:nvPr/>
        </p:nvGrpSpPr>
        <p:grpSpPr>
          <a:xfrm>
            <a:off x="0" y="1692"/>
            <a:ext cx="24384000" cy="13712615"/>
            <a:chOff x="0" y="0"/>
            <a:chExt cx="24384000" cy="13712614"/>
          </a:xfrm>
        </p:grpSpPr>
        <p:pic>
          <p:nvPicPr>
            <p:cNvPr id="806"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0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09"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10"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811" name="This node-dating approach has a series of drawbacks:…"/>
          <p:cNvSpPr txBox="1"/>
          <p:nvPr/>
        </p:nvSpPr>
        <p:spPr>
          <a:xfrm>
            <a:off x="1498663" y="3122372"/>
            <a:ext cx="9004104" cy="4916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b="1">
                <a:latin typeface="Helvetica Neue"/>
                <a:ea typeface="Helvetica Neue"/>
                <a:cs typeface="Helvetica Neue"/>
                <a:sym typeface="Helvetica Neue"/>
              </a:defRPr>
            </a:pPr>
            <a:r>
              <a:rPr dirty="0"/>
              <a:t>This node-dating approach has a series of drawbacks:</a:t>
            </a:r>
            <a:br>
              <a:rPr dirty="0"/>
            </a:br>
            <a:endParaRPr dirty="0"/>
          </a:p>
          <a:p>
            <a:pPr marL="701145" lvl="1" indent="-574145" algn="l">
              <a:buSzPct val="100000"/>
              <a:buAutoNum type="arabicPeriod"/>
              <a:defRPr sz="3100">
                <a:latin typeface="Helvetica Neue Light"/>
                <a:ea typeface="Helvetica Neue Light"/>
                <a:cs typeface="Helvetica Neue Light"/>
                <a:sym typeface="Helvetica Neue Light"/>
              </a:defRPr>
            </a:pPr>
            <a:r>
              <a:rPr dirty="0"/>
              <a:t>Each fossil has to be assigned to a particular node in the tree (so the options are limited)</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Only the oldest fossil assigned to a particular node is of any use</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The assignment of the fossil to the node is determined by the investigator, often based on implicit assumptions of morphological evolution</a:t>
            </a:r>
          </a:p>
        </p:txBody>
      </p:sp>
      <p:pic>
        <p:nvPicPr>
          <p:cNvPr id="812" name="datingCartoon4_calib1.png" descr="datingCartoon4_calib1.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6" name="Group"/>
          <p:cNvGrpSpPr/>
          <p:nvPr/>
        </p:nvGrpSpPr>
        <p:grpSpPr>
          <a:xfrm>
            <a:off x="0" y="1692"/>
            <a:ext cx="24384000" cy="13712615"/>
            <a:chOff x="0" y="0"/>
            <a:chExt cx="24384000" cy="13712614"/>
          </a:xfrm>
        </p:grpSpPr>
        <p:pic>
          <p:nvPicPr>
            <p:cNvPr id="814"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1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17"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18"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sp>
        <p:nvSpPr>
          <p:cNvPr id="819" name="This node-dating approach has a series of drawbacks:…"/>
          <p:cNvSpPr txBox="1"/>
          <p:nvPr/>
        </p:nvSpPr>
        <p:spPr>
          <a:xfrm>
            <a:off x="1498663" y="3122372"/>
            <a:ext cx="9004104" cy="7329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b="1">
                <a:latin typeface="Helvetica Neue"/>
                <a:ea typeface="Helvetica Neue"/>
                <a:cs typeface="Helvetica Neue"/>
                <a:sym typeface="Helvetica Neue"/>
              </a:defRPr>
            </a:pPr>
            <a:r>
              <a:rPr dirty="0"/>
              <a:t>This node-dating approach has a series of drawbacks:</a:t>
            </a:r>
            <a:br>
              <a:rPr dirty="0"/>
            </a:br>
            <a:endParaRPr dirty="0"/>
          </a:p>
          <a:p>
            <a:pPr marL="701145" lvl="1" indent="-574145" algn="l">
              <a:buSzPct val="100000"/>
              <a:buAutoNum type="arabicPeriod"/>
              <a:defRPr sz="3100">
                <a:latin typeface="Helvetica Neue Light"/>
                <a:ea typeface="Helvetica Neue Light"/>
                <a:cs typeface="Helvetica Neue Light"/>
                <a:sym typeface="Helvetica Neue Light"/>
              </a:defRPr>
            </a:pPr>
            <a:r>
              <a:rPr dirty="0"/>
              <a:t>Each fossil has to be assigned to a particular node in the tree (so the options are limited)</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Only the oldest fossil assigned to a particular node is of any use</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The assignment of the fossil to the node is determined by the investigator, often based on implicit assumptions of morphological evolution</a:t>
            </a:r>
          </a:p>
          <a:p>
            <a:pPr marL="701145" lvl="1" indent="-574145" algn="l">
              <a:buSzPct val="100000"/>
              <a:buAutoNum type="arabicPeriod"/>
              <a:defRPr sz="3100">
                <a:latin typeface="Helvetica Neue Light"/>
                <a:ea typeface="Helvetica Neue Light"/>
                <a:cs typeface="Helvetica Neue Light"/>
                <a:sym typeface="Helvetica Neue Light"/>
              </a:defRPr>
            </a:pPr>
            <a:r>
              <a:rPr dirty="0"/>
              <a:t>The relationship between the fossil and the node (the type of calibration distribution to use) is also determined by the investigator, often based on implicit assumptions of morphological evolution and of the fossilization process</a:t>
            </a:r>
          </a:p>
        </p:txBody>
      </p:sp>
      <p:pic>
        <p:nvPicPr>
          <p:cNvPr id="820"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4" name="Group"/>
          <p:cNvGrpSpPr/>
          <p:nvPr/>
        </p:nvGrpSpPr>
        <p:grpSpPr>
          <a:xfrm>
            <a:off x="0" y="1692"/>
            <a:ext cx="24384000" cy="13712615"/>
            <a:chOff x="0" y="0"/>
            <a:chExt cx="24384000" cy="13712614"/>
          </a:xfrm>
        </p:grpSpPr>
        <p:pic>
          <p:nvPicPr>
            <p:cNvPr id="822"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23"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25"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26"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827"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828" name="These drawbacks of node dating are more critical than they otherwise would be due to the non-identifiability/model-sensitivity of divergence-time estimation, as discussed earlier."/>
          <p:cNvSpPr txBox="1"/>
          <p:nvPr/>
        </p:nvSpPr>
        <p:spPr>
          <a:xfrm>
            <a:off x="1498663" y="3122372"/>
            <a:ext cx="9004104" cy="2985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These drawbacks of node dating are more critical than they otherwise would be due to the non-identifiability/model-sensitivity of divergence-time estimation, as discussed earlier.</a:t>
            </a:r>
            <a:br/>
            <a:br/>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2" name="Group"/>
          <p:cNvGrpSpPr/>
          <p:nvPr/>
        </p:nvGrpSpPr>
        <p:grpSpPr>
          <a:xfrm>
            <a:off x="0" y="1692"/>
            <a:ext cx="24384000" cy="13712615"/>
            <a:chOff x="0" y="0"/>
            <a:chExt cx="24384000" cy="13712614"/>
          </a:xfrm>
        </p:grpSpPr>
        <p:pic>
          <p:nvPicPr>
            <p:cNvPr id="830"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31"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33"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34"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835"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836" name="These drawbacks of node dating are more critical than they otherwise would be due to the non-identifiability/model-sensitivity of divergence-time estimation, as discussed earlier.  Effectively, ALL of the divergence-time inference comes from the interact"/>
          <p:cNvSpPr txBox="1"/>
          <p:nvPr/>
        </p:nvSpPr>
        <p:spPr>
          <a:xfrm>
            <a:off x="1498663" y="3122372"/>
            <a:ext cx="9004104" cy="4435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These drawbacks of node dating are more critical than they otherwise would be due to the non-identifiability/model-sensitivity of divergence-time estimation, as discussed earlier.</a:t>
            </a:r>
            <a:br/>
            <a:br/>
            <a:r>
              <a:t>Effectively, ALL of the divergence-time inference comes from the interaction of the tree model (</a:t>
            </a:r>
            <a:r>
              <a:rPr b="1">
                <a:latin typeface="Helvetica Neue"/>
                <a:ea typeface="Helvetica Neue"/>
                <a:cs typeface="Helvetica Neue"/>
                <a:sym typeface="Helvetica Neue"/>
              </a:rPr>
              <a:t>constrained by the calibrating densities</a:t>
            </a:r>
            <a:r>
              <a:t>) and the clock model.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solidFill>
                  <a:schemeClr val="bg1"/>
                </a:solidFill>
              </a:rPr>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106048759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0" name="Group"/>
          <p:cNvGrpSpPr/>
          <p:nvPr/>
        </p:nvGrpSpPr>
        <p:grpSpPr>
          <a:xfrm>
            <a:off x="0" y="1692"/>
            <a:ext cx="24384000" cy="13712615"/>
            <a:chOff x="0" y="0"/>
            <a:chExt cx="24384000" cy="13712614"/>
          </a:xfrm>
        </p:grpSpPr>
        <p:pic>
          <p:nvPicPr>
            <p:cNvPr id="838"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3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41"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42"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843"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844" name="These drawbacks of node dating are more critical than they otherwise would be due to the non-identifiability/model-sensitivity of divergence-time estimation, as discussed earlier.  Effectively, ALL of the divergence-time inference comes from the interact"/>
          <p:cNvSpPr txBox="1"/>
          <p:nvPr/>
        </p:nvSpPr>
        <p:spPr>
          <a:xfrm>
            <a:off x="1498663" y="3122372"/>
            <a:ext cx="9004104" cy="5882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These drawbacks of node dating are more critical than they otherwise would be due to the non-identifiability/model-sensitivity of divergence-time estimation, as discussed earlier.</a:t>
            </a:r>
            <a:br/>
            <a:br/>
            <a:r>
              <a:t>Effectively, ALL of the divergence-time inference comes from the interaction of the tree model (</a:t>
            </a:r>
            <a:r>
              <a:rPr b="1">
                <a:latin typeface="Helvetica Neue"/>
                <a:ea typeface="Helvetica Neue"/>
                <a:cs typeface="Helvetica Neue"/>
                <a:sym typeface="Helvetica Neue"/>
              </a:rPr>
              <a:t>constrained by the calibrating densities</a:t>
            </a:r>
            <a:r>
              <a:t>) and the clock model. </a:t>
            </a:r>
            <a:br/>
            <a:endParaRPr/>
          </a:p>
          <a:p>
            <a:pPr marL="701145" lvl="1" indent="-574145">
              <a:buSzPct val="100000"/>
              <a:buAutoNum type="arabicPeriod"/>
              <a:defRPr sz="3100">
                <a:latin typeface="Helvetica Neue Light"/>
                <a:ea typeface="Helvetica Neue Light"/>
                <a:cs typeface="Helvetica Neue Light"/>
                <a:sym typeface="Helvetica Neue Light"/>
              </a:defRPr>
            </a:pPr>
            <a:r>
              <a:t>No amount of sequence data can overcome the influence of these model components.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8" name="Group"/>
          <p:cNvGrpSpPr/>
          <p:nvPr/>
        </p:nvGrpSpPr>
        <p:grpSpPr>
          <a:xfrm>
            <a:off x="0" y="1692"/>
            <a:ext cx="24384000" cy="13712615"/>
            <a:chOff x="0" y="0"/>
            <a:chExt cx="24384000" cy="13712614"/>
          </a:xfrm>
        </p:grpSpPr>
        <p:pic>
          <p:nvPicPr>
            <p:cNvPr id="846" name="DTE workshop PPT-16x9 background.png" descr="DTE workshop PPT-16x9 background.png"/>
            <p:cNvPicPr>
              <a:picLocks noChangeAspect="1"/>
            </p:cNvPicPr>
            <p:nvPr/>
          </p:nvPicPr>
          <p:blipFill>
            <a:blip r:embed="rId2"/>
            <a:stretch>
              <a:fillRect/>
            </a:stretch>
          </p:blipFill>
          <p:spPr>
            <a:xfrm>
              <a:off x="0" y="0"/>
              <a:ext cx="24384000" cy="13712615"/>
            </a:xfrm>
            <a:prstGeom prst="rect">
              <a:avLst/>
            </a:prstGeom>
            <a:ln w="12700" cap="flat">
              <a:noFill/>
              <a:miter lim="400000"/>
            </a:ln>
            <a:effectLst/>
          </p:spPr>
        </p:pic>
        <p:sp>
          <p:nvSpPr>
            <p:cNvPr id="84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49" name="node dating"/>
          <p:cNvSpPr txBox="1"/>
          <p:nvPr/>
        </p:nvSpPr>
        <p:spPr>
          <a:xfrm>
            <a:off x="14024384" y="788198"/>
            <a:ext cx="7316949"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r">
              <a:defRPr sz="3500" i="1">
                <a:solidFill>
                  <a:srgbClr val="A5A09A"/>
                </a:solidFill>
                <a:latin typeface="Helvetica Neue"/>
                <a:ea typeface="Helvetica Neue"/>
                <a:cs typeface="Helvetica Neue"/>
                <a:sym typeface="Helvetica Neue"/>
              </a:defRPr>
            </a:lvl1pPr>
          </a:lstStyle>
          <a:p>
            <a:r>
              <a:t>node dating</a:t>
            </a:r>
          </a:p>
        </p:txBody>
      </p:sp>
      <p:sp>
        <p:nvSpPr>
          <p:cNvPr id="850" name="getting absolute time"/>
          <p:cNvSpPr txBox="1"/>
          <p:nvPr/>
        </p:nvSpPr>
        <p:spPr>
          <a:xfrm>
            <a:off x="2540063" y="569672"/>
            <a:ext cx="12414967"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getting absolute time</a:t>
            </a:r>
          </a:p>
        </p:txBody>
      </p:sp>
      <p:pic>
        <p:nvPicPr>
          <p:cNvPr id="851" name="datingCartoon7_calib4.png" descr="datingCartoon7_calib4.png"/>
          <p:cNvPicPr>
            <a:picLocks noChangeAspect="1"/>
          </p:cNvPicPr>
          <p:nvPr/>
        </p:nvPicPr>
        <p:blipFill>
          <a:blip r:embed="rId3"/>
          <a:stretch>
            <a:fillRect/>
          </a:stretch>
        </p:blipFill>
        <p:spPr>
          <a:xfrm>
            <a:off x="11155058" y="3303615"/>
            <a:ext cx="12700001" cy="8683570"/>
          </a:xfrm>
          <a:prstGeom prst="rect">
            <a:avLst/>
          </a:prstGeom>
          <a:ln w="12700">
            <a:miter lim="400000"/>
          </a:ln>
        </p:spPr>
      </p:pic>
      <p:sp>
        <p:nvSpPr>
          <p:cNvPr id="852" name="These drawbacks of node dating are more critical than they otherwise would be due to the non-identifiability/model-sensitivity of divergence-time estimation, as discussed earlier.  Effectively, ALL of the divergence-time inference comes from the interact"/>
          <p:cNvSpPr txBox="1"/>
          <p:nvPr/>
        </p:nvSpPr>
        <p:spPr>
          <a:xfrm>
            <a:off x="1498663" y="3122372"/>
            <a:ext cx="9004104" cy="10226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lvl="1" indent="12700">
              <a:defRPr sz="3100">
                <a:latin typeface="Helvetica Neue Light"/>
                <a:ea typeface="Helvetica Neue Light"/>
                <a:cs typeface="Helvetica Neue Light"/>
                <a:sym typeface="Helvetica Neue Light"/>
              </a:defRPr>
            </a:pPr>
            <a:r>
              <a:t>These drawbacks of node dating are more critical than they otherwise would be due to the non-identifiability/model-sensitivity of divergence-time estimation, as discussed earlier.</a:t>
            </a:r>
            <a:br/>
            <a:br/>
            <a:r>
              <a:t>Effectively, ALL of the divergence-time inference comes from the interaction of the tree model (</a:t>
            </a:r>
            <a:r>
              <a:rPr b="1">
                <a:latin typeface="Helvetica Neue"/>
                <a:ea typeface="Helvetica Neue"/>
                <a:cs typeface="Helvetica Neue"/>
                <a:sym typeface="Helvetica Neue"/>
              </a:rPr>
              <a:t>constrained by the calibrating densities</a:t>
            </a:r>
            <a:r>
              <a:t>) and the clock model. </a:t>
            </a:r>
            <a:br/>
            <a:endParaRPr/>
          </a:p>
          <a:p>
            <a:pPr marL="701145" lvl="1" indent="-574145">
              <a:buSzPct val="100000"/>
              <a:buAutoNum type="arabicPeriod"/>
              <a:defRPr sz="3100">
                <a:latin typeface="Helvetica Neue Light"/>
                <a:ea typeface="Helvetica Neue Light"/>
                <a:cs typeface="Helvetica Neue Light"/>
                <a:sym typeface="Helvetica Neue Light"/>
              </a:defRPr>
            </a:pPr>
            <a:r>
              <a:t>No amount of sequence data can overcome the influence of these model components.</a:t>
            </a:r>
            <a:br/>
            <a:endParaRPr/>
          </a:p>
          <a:p>
            <a:pPr marL="701145" lvl="1" indent="-574145">
              <a:buSzPct val="100000"/>
              <a:buAutoNum type="arabicPeriod"/>
              <a:defRPr sz="3100">
                <a:latin typeface="Helvetica Neue Light"/>
                <a:ea typeface="Helvetica Neue Light"/>
                <a:cs typeface="Helvetica Neue Light"/>
                <a:sym typeface="Helvetica Neue Light"/>
              </a:defRPr>
            </a:pPr>
            <a:r>
              <a:t>These model components are </a:t>
            </a:r>
            <a:r>
              <a:rPr i="1">
                <a:latin typeface="Helvetica Neue"/>
                <a:ea typeface="Helvetica Neue"/>
                <a:cs typeface="Helvetica Neue"/>
                <a:sym typeface="Helvetica Neue"/>
              </a:rPr>
              <a:t>a priori</a:t>
            </a:r>
            <a:r>
              <a:t> assumptions (particularly the calibrating densities). They may be well-informed assumptions, but regardless, there is nothing in the analysis that can alert us if our assumptions are flawed.</a:t>
            </a:r>
          </a:p>
          <a:p>
            <a:pPr>
              <a:defRPr sz="3100">
                <a:latin typeface="Helvetica Neue Light"/>
                <a:ea typeface="Helvetica Neue Light"/>
                <a:cs typeface="Helvetica Neue Light"/>
                <a:sym typeface="Helvetica Neue Light"/>
              </a:defRPr>
            </a:pPr>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6" name="Group"/>
          <p:cNvGrpSpPr/>
          <p:nvPr/>
        </p:nvGrpSpPr>
        <p:grpSpPr>
          <a:xfrm>
            <a:off x="0" y="1692"/>
            <a:ext cx="24384000" cy="2691264"/>
            <a:chOff x="0" y="0"/>
            <a:chExt cx="24384000" cy="2691263"/>
          </a:xfrm>
        </p:grpSpPr>
        <p:pic>
          <p:nvPicPr>
            <p:cNvPr id="854"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5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57"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858" name="We can use the fossilized birth-death process to model to evolution of a tree with extinct and extant taxa."/>
          <p:cNvSpPr txBox="1"/>
          <p:nvPr/>
        </p:nvSpPr>
        <p:spPr>
          <a:xfrm>
            <a:off x="1498663" y="3122372"/>
            <a:ext cx="21386674"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pPr algn="l"/>
            <a:r>
              <a:rPr dirty="0"/>
              <a:t>We can use the fossilized birth-death process to model to evolution of a tree with extinct and extant taxa.</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2" name="Group"/>
          <p:cNvGrpSpPr/>
          <p:nvPr/>
        </p:nvGrpSpPr>
        <p:grpSpPr>
          <a:xfrm>
            <a:off x="0" y="1692"/>
            <a:ext cx="24384000" cy="2691264"/>
            <a:chOff x="0" y="0"/>
            <a:chExt cx="24384000" cy="2691263"/>
          </a:xfrm>
        </p:grpSpPr>
        <p:pic>
          <p:nvPicPr>
            <p:cNvPr id="860"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61"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63"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864" name="We can use the fossilized birth-death process to model to evolution of a tree with extinct and extant taxa.…"/>
          <p:cNvSpPr txBox="1"/>
          <p:nvPr/>
        </p:nvSpPr>
        <p:spPr>
          <a:xfrm>
            <a:off x="1498663" y="3122372"/>
            <a:ext cx="21386674" cy="1764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dirty="0"/>
              <a:t>We can use the fossilized birth-death process to model to evolution of a tree with extinct and extant taxa.</a:t>
            </a:r>
          </a:p>
          <a:p>
            <a:pPr algn="l">
              <a:defRPr sz="3600">
                <a:latin typeface="Helvetica Neue Light"/>
                <a:ea typeface="Helvetica Neue Light"/>
                <a:cs typeface="Helvetica Neue Light"/>
                <a:sym typeface="Helvetica Neue Light"/>
              </a:defRPr>
            </a:pPr>
            <a:endParaRPr dirty="0"/>
          </a:p>
          <a:p>
            <a:pPr algn="l">
              <a:defRPr sz="3600">
                <a:latin typeface="Helvetica Neue Light"/>
                <a:ea typeface="Helvetica Neue Light"/>
                <a:cs typeface="Helvetica Neue Light"/>
                <a:sym typeface="Helvetica Neue Light"/>
              </a:defRPr>
            </a:pPr>
            <a:r>
              <a:rPr dirty="0"/>
              <a:t>Birth-death models are attractive because they have biologically interpretable parameters.</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8" name="Group"/>
          <p:cNvGrpSpPr/>
          <p:nvPr/>
        </p:nvGrpSpPr>
        <p:grpSpPr>
          <a:xfrm>
            <a:off x="0" y="1692"/>
            <a:ext cx="24384000" cy="2691264"/>
            <a:chOff x="0" y="0"/>
            <a:chExt cx="24384000" cy="2691263"/>
          </a:xfrm>
        </p:grpSpPr>
        <p:pic>
          <p:nvPicPr>
            <p:cNvPr id="866"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6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69"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mc:Choice xmlns:a14="http://schemas.microsoft.com/office/drawing/2010/main" Requires="a14">
          <p:sp>
            <p:nvSpPr>
              <p:cNvPr id="870" name="We can use the fossilized birth-death process to model to evolution of a tree with extinct and extant taxa.…"/>
              <p:cNvSpPr txBox="1"/>
              <p:nvPr/>
            </p:nvSpPr>
            <p:spPr>
              <a:xfrm>
                <a:off x="1498663" y="3122372"/>
                <a:ext cx="21386674" cy="299604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dirty="0"/>
                  <a:t>We can use the fossilized birth-death process to model to evolution of a tree with extinct and extant taxa.</a:t>
                </a:r>
              </a:p>
              <a:p>
                <a:pPr algn="l">
                  <a:defRPr sz="3600">
                    <a:latin typeface="Helvetica Neue Light"/>
                    <a:ea typeface="Helvetica Neue Light"/>
                    <a:cs typeface="Helvetica Neue Light"/>
                    <a:sym typeface="Helvetica Neue Light"/>
                  </a:defRPr>
                </a:pPr>
                <a:endParaRPr dirty="0"/>
              </a:p>
              <a:p>
                <a:pPr algn="l">
                  <a:defRPr sz="3600">
                    <a:latin typeface="Helvetica Neue Light"/>
                    <a:ea typeface="Helvetica Neue Light"/>
                    <a:cs typeface="Helvetica Neue Light"/>
                    <a:sym typeface="Helvetica Neue Light"/>
                  </a:defRPr>
                </a:pPr>
                <a:r>
                  <a:rPr dirty="0"/>
                  <a:t>Birth-death models are attractive because they have biologically interpretable parameters.</a:t>
                </a:r>
              </a:p>
              <a:p>
                <a:pPr algn="l">
                  <a:defRPr sz="3600">
                    <a:latin typeface="Helvetica Neue Light"/>
                    <a:ea typeface="Helvetica Neue Light"/>
                    <a:cs typeface="Helvetica Neue Light"/>
                    <a:sym typeface="Helvetica Neue Light"/>
                  </a:defRPr>
                </a:pPr>
                <a:endParaRPr dirty="0"/>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500" i="1">
                        <a:solidFill>
                          <a:srgbClr val="000000"/>
                        </a:solidFill>
                        <a:latin typeface="Cambria Math" panose="02040503050406030204" pitchFamily="18" charset="0"/>
                      </a:rPr>
                      <m:t>𝜆</m:t>
                    </m:r>
                  </m:oMath>
                </a14:m>
                <a:r>
                  <a:rPr dirty="0"/>
                  <a:t> (speciation rate): the rate at which a lineage produces new lineages</a:t>
                </a:r>
              </a:p>
            </p:txBody>
          </p:sp>
        </mc:Choice>
        <mc:Fallback>
          <p:sp>
            <p:nvSpPr>
              <p:cNvPr id="870" name="We can use the fossilized birth-death process to model to evolution of a tree with extinct and extant taxa.…"/>
              <p:cNvSpPr txBox="1">
                <a:spLocks noRot="1" noChangeAspect="1" noMove="1" noResize="1" noEditPoints="1" noAdjustHandles="1" noChangeArrowheads="1" noChangeShapeType="1" noTextEdit="1"/>
              </p:cNvSpPr>
              <p:nvPr/>
            </p:nvSpPr>
            <p:spPr>
              <a:xfrm>
                <a:off x="1498663" y="3122372"/>
                <a:ext cx="21386674" cy="2996041"/>
              </a:xfrm>
              <a:prstGeom prst="rect">
                <a:avLst/>
              </a:prstGeom>
              <a:blipFill>
                <a:blip r:embed="rId3"/>
                <a:stretch>
                  <a:fillRect l="-1069" t="-2532" b="-7173"/>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4" name="Group"/>
          <p:cNvGrpSpPr/>
          <p:nvPr/>
        </p:nvGrpSpPr>
        <p:grpSpPr>
          <a:xfrm>
            <a:off x="0" y="1692"/>
            <a:ext cx="24384000" cy="2691264"/>
            <a:chOff x="0" y="0"/>
            <a:chExt cx="24384000" cy="2691263"/>
          </a:xfrm>
        </p:grpSpPr>
        <p:pic>
          <p:nvPicPr>
            <p:cNvPr id="872"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73"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75"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mc:Choice xmlns:a14="http://schemas.microsoft.com/office/drawing/2010/main" Requires="a14">
          <p:sp>
            <p:nvSpPr>
              <p:cNvPr id="876" name="We can use the fossilized birth-death process to model to evolution of a tree with extinct and extant taxa.…"/>
              <p:cNvSpPr txBox="1"/>
              <p:nvPr/>
            </p:nvSpPr>
            <p:spPr>
              <a:xfrm>
                <a:off x="1498663" y="3122372"/>
                <a:ext cx="21386674" cy="3672177"/>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dirty="0"/>
                  <a:t>We can use the fossilized birth-death process to model to evolution of a tree with extinct and extant taxa.</a:t>
                </a:r>
              </a:p>
              <a:p>
                <a:pPr algn="l">
                  <a:defRPr sz="3600">
                    <a:latin typeface="Helvetica Neue Light"/>
                    <a:ea typeface="Helvetica Neue Light"/>
                    <a:cs typeface="Helvetica Neue Light"/>
                    <a:sym typeface="Helvetica Neue Light"/>
                  </a:defRPr>
                </a:pPr>
                <a:endParaRPr dirty="0"/>
              </a:p>
              <a:p>
                <a:pPr algn="l">
                  <a:defRPr sz="3600">
                    <a:latin typeface="Helvetica Neue Light"/>
                    <a:ea typeface="Helvetica Neue Light"/>
                    <a:cs typeface="Helvetica Neue Light"/>
                    <a:sym typeface="Helvetica Neue Light"/>
                  </a:defRPr>
                </a:pPr>
                <a:r>
                  <a:rPr dirty="0"/>
                  <a:t>Birth-death models are attractive because they have biologically interpretable parameters.</a:t>
                </a:r>
              </a:p>
              <a:p>
                <a:pPr>
                  <a:defRPr sz="3600">
                    <a:latin typeface="Helvetica Neue Light"/>
                    <a:ea typeface="Helvetica Neue Light"/>
                    <a:cs typeface="Helvetica Neue Light"/>
                    <a:sym typeface="Helvetica Neue Light"/>
                  </a:defRPr>
                </a:pPr>
                <a:endParaRPr dirty="0"/>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500" i="1">
                        <a:solidFill>
                          <a:srgbClr val="000000"/>
                        </a:solidFill>
                        <a:latin typeface="Cambria Math" panose="02040503050406030204" pitchFamily="18" charset="0"/>
                      </a:rPr>
                      <m:t>𝜆</m:t>
                    </m:r>
                  </m:oMath>
                </a14:m>
                <a:r>
                  <a:rPr dirty="0"/>
                  <a:t> (speciation rate): the rate at which a lineage produces new lineages</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450" i="1">
                        <a:solidFill>
                          <a:srgbClr val="000000"/>
                        </a:solidFill>
                        <a:latin typeface="Cambria Math" panose="02040503050406030204" pitchFamily="18" charset="0"/>
                      </a:rPr>
                      <m:t>𝜇</m:t>
                    </m:r>
                  </m:oMath>
                </a14:m>
                <a:r>
                  <a:rPr dirty="0"/>
                  <a:t> (extinction rate): the rate at which a lineage goes extinct</a:t>
                </a:r>
              </a:p>
            </p:txBody>
          </p:sp>
        </mc:Choice>
        <mc:Fallback>
          <p:sp>
            <p:nvSpPr>
              <p:cNvPr id="876" name="We can use the fossilized birth-death process to model to evolution of a tree with extinct and extant taxa.…"/>
              <p:cNvSpPr txBox="1">
                <a:spLocks noRot="1" noChangeAspect="1" noMove="1" noResize="1" noEditPoints="1" noAdjustHandles="1" noChangeArrowheads="1" noChangeShapeType="1" noTextEdit="1"/>
              </p:cNvSpPr>
              <p:nvPr/>
            </p:nvSpPr>
            <p:spPr>
              <a:xfrm>
                <a:off x="1498663" y="3122372"/>
                <a:ext cx="21386674" cy="3672177"/>
              </a:xfrm>
              <a:prstGeom prst="rect">
                <a:avLst/>
              </a:prstGeom>
              <a:blipFill>
                <a:blip r:embed="rId3"/>
                <a:stretch>
                  <a:fillRect l="-1069" t="-2062" b="-5155"/>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 name="Group"/>
          <p:cNvGrpSpPr/>
          <p:nvPr/>
        </p:nvGrpSpPr>
        <p:grpSpPr>
          <a:xfrm>
            <a:off x="0" y="1692"/>
            <a:ext cx="24384000" cy="2691264"/>
            <a:chOff x="0" y="0"/>
            <a:chExt cx="24384000" cy="2691263"/>
          </a:xfrm>
        </p:grpSpPr>
        <p:pic>
          <p:nvPicPr>
            <p:cNvPr id="878"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7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81"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mc:Choice xmlns:a14="http://schemas.microsoft.com/office/drawing/2010/main" Requires="a14">
          <p:sp>
            <p:nvSpPr>
              <p:cNvPr id="882" name="We can use the fossilized birth-death process to model to evolution of a tree with extinct and extant taxa.…"/>
              <p:cNvSpPr txBox="1"/>
              <p:nvPr/>
            </p:nvSpPr>
            <p:spPr>
              <a:xfrm>
                <a:off x="1498663" y="3122372"/>
                <a:ext cx="21790759" cy="434831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dirty="0"/>
                  <a:t>We can use the fossilized birth-death process to model to evolution of a tree with extinct and extant taxa.</a:t>
                </a:r>
              </a:p>
              <a:p>
                <a:pPr algn="l">
                  <a:defRPr sz="3600">
                    <a:latin typeface="Helvetica Neue Light"/>
                    <a:ea typeface="Helvetica Neue Light"/>
                    <a:cs typeface="Helvetica Neue Light"/>
                    <a:sym typeface="Helvetica Neue Light"/>
                  </a:defRPr>
                </a:pPr>
                <a:endParaRPr dirty="0"/>
              </a:p>
              <a:p>
                <a:pPr algn="l">
                  <a:defRPr sz="3600">
                    <a:latin typeface="Helvetica Neue Light"/>
                    <a:ea typeface="Helvetica Neue Light"/>
                    <a:cs typeface="Helvetica Neue Light"/>
                    <a:sym typeface="Helvetica Neue Light"/>
                  </a:defRPr>
                </a:pPr>
                <a:r>
                  <a:rPr dirty="0"/>
                  <a:t>Birth-death models are attractive because they have biologically interpretable parameters.</a:t>
                </a:r>
              </a:p>
              <a:p>
                <a:pPr>
                  <a:defRPr sz="3600">
                    <a:latin typeface="Helvetica Neue Light"/>
                    <a:ea typeface="Helvetica Neue Light"/>
                    <a:cs typeface="Helvetica Neue Light"/>
                    <a:sym typeface="Helvetica Neue Light"/>
                  </a:defRPr>
                </a:pPr>
                <a:endParaRPr dirty="0"/>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500" i="1">
                        <a:solidFill>
                          <a:srgbClr val="000000"/>
                        </a:solidFill>
                        <a:latin typeface="Cambria Math" panose="02040503050406030204" pitchFamily="18" charset="0"/>
                      </a:rPr>
                      <m:t>𝜆</m:t>
                    </m:r>
                  </m:oMath>
                </a14:m>
                <a:r>
                  <a:rPr dirty="0"/>
                  <a:t> (speciation rate): the rate at which a lineage produces new lineages</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450" i="1">
                        <a:solidFill>
                          <a:srgbClr val="000000"/>
                        </a:solidFill>
                        <a:latin typeface="Cambria Math" panose="02040503050406030204" pitchFamily="18" charset="0"/>
                      </a:rPr>
                      <m:t>𝜇</m:t>
                    </m:r>
                  </m:oMath>
                </a14:m>
                <a:r>
                  <a:rPr dirty="0"/>
                  <a:t> (extinction rate): the rate at which a lineage goes extinct</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3900" i="1">
                        <a:solidFill>
                          <a:srgbClr val="000000"/>
                        </a:solidFill>
                        <a:latin typeface="Cambria Math" panose="02040503050406030204" pitchFamily="18" charset="0"/>
                      </a:rPr>
                      <m:t>𝜓</m:t>
                    </m:r>
                  </m:oMath>
                </a14:m>
                <a:r>
                  <a:rPr dirty="0"/>
                  <a:t> (fossilization rate): the rate at which a lineage produces fossils (that are then recovered, described, </a:t>
                </a:r>
                <a:r>
                  <a:rPr dirty="0" err="1"/>
                  <a:t>etc</a:t>
                </a:r>
                <a:r>
                  <a:rPr dirty="0"/>
                  <a:t>…)</a:t>
                </a:r>
              </a:p>
            </p:txBody>
          </p:sp>
        </mc:Choice>
        <mc:Fallback>
          <p:sp>
            <p:nvSpPr>
              <p:cNvPr id="882" name="We can use the fossilized birth-death process to model to evolution of a tree with extinct and extant taxa.…"/>
              <p:cNvSpPr txBox="1">
                <a:spLocks noRot="1" noChangeAspect="1" noMove="1" noResize="1" noEditPoints="1" noAdjustHandles="1" noChangeArrowheads="1" noChangeShapeType="1" noTextEdit="1"/>
              </p:cNvSpPr>
              <p:nvPr/>
            </p:nvSpPr>
            <p:spPr>
              <a:xfrm>
                <a:off x="1498663" y="3122372"/>
                <a:ext cx="21790759" cy="4348314"/>
              </a:xfrm>
              <a:prstGeom prst="rect">
                <a:avLst/>
              </a:prstGeom>
              <a:blipFill>
                <a:blip r:embed="rId3"/>
                <a:stretch>
                  <a:fillRect l="-1049" t="-1744" r="-350" b="-1744"/>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6" name="Group"/>
          <p:cNvGrpSpPr/>
          <p:nvPr/>
        </p:nvGrpSpPr>
        <p:grpSpPr>
          <a:xfrm>
            <a:off x="0" y="1692"/>
            <a:ext cx="24384000" cy="2691264"/>
            <a:chOff x="0" y="0"/>
            <a:chExt cx="24384000" cy="2691263"/>
          </a:xfrm>
        </p:grpSpPr>
        <p:pic>
          <p:nvPicPr>
            <p:cNvPr id="884"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8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87"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mc:Choice xmlns:a14="http://schemas.microsoft.com/office/drawing/2010/main" Requires="a14">
          <p:sp>
            <p:nvSpPr>
              <p:cNvPr id="888" name="We can use the fossilized birth-death process to model to evolution of a tree with extinct and extant taxa.…"/>
              <p:cNvSpPr txBox="1"/>
              <p:nvPr/>
            </p:nvSpPr>
            <p:spPr>
              <a:xfrm>
                <a:off x="1498663" y="3122372"/>
                <a:ext cx="21753188" cy="502445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spAutoFit/>
              </a:bodyPr>
              <a:lstStyle/>
              <a:p>
                <a:pPr algn="l">
                  <a:defRPr sz="3600">
                    <a:latin typeface="Helvetica Neue Light"/>
                    <a:ea typeface="Helvetica Neue Light"/>
                    <a:cs typeface="Helvetica Neue Light"/>
                    <a:sym typeface="Helvetica Neue Light"/>
                  </a:defRPr>
                </a:pPr>
                <a:r>
                  <a:rPr dirty="0"/>
                  <a:t>We can use the fossilized birth-death process to model to evolution of a tree with extinct and extant taxa.</a:t>
                </a:r>
              </a:p>
              <a:p>
                <a:pPr algn="l">
                  <a:defRPr sz="3600">
                    <a:latin typeface="Helvetica Neue Light"/>
                    <a:ea typeface="Helvetica Neue Light"/>
                    <a:cs typeface="Helvetica Neue Light"/>
                    <a:sym typeface="Helvetica Neue Light"/>
                  </a:defRPr>
                </a:pPr>
                <a:endParaRPr dirty="0"/>
              </a:p>
              <a:p>
                <a:pPr algn="l">
                  <a:defRPr sz="3600">
                    <a:latin typeface="Helvetica Neue Light"/>
                    <a:ea typeface="Helvetica Neue Light"/>
                    <a:cs typeface="Helvetica Neue Light"/>
                    <a:sym typeface="Helvetica Neue Light"/>
                  </a:defRPr>
                </a:pPr>
                <a:r>
                  <a:rPr dirty="0"/>
                  <a:t>Birth-death models are attractive because they have biologically interpretable parameters.</a:t>
                </a:r>
              </a:p>
              <a:p>
                <a:pPr>
                  <a:defRPr sz="3600">
                    <a:latin typeface="Helvetica Neue Light"/>
                    <a:ea typeface="Helvetica Neue Light"/>
                    <a:cs typeface="Helvetica Neue Light"/>
                    <a:sym typeface="Helvetica Neue Light"/>
                  </a:defRPr>
                </a:pPr>
                <a:endParaRPr dirty="0"/>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500" i="1">
                        <a:solidFill>
                          <a:srgbClr val="000000"/>
                        </a:solidFill>
                        <a:latin typeface="Cambria Math" panose="02040503050406030204" pitchFamily="18" charset="0"/>
                      </a:rPr>
                      <m:t>𝜆</m:t>
                    </m:r>
                  </m:oMath>
                </a14:m>
                <a:r>
                  <a:rPr dirty="0"/>
                  <a:t> (speciation rate): the rate at which a lineage produces new lineages</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450" i="1">
                        <a:solidFill>
                          <a:srgbClr val="000000"/>
                        </a:solidFill>
                        <a:latin typeface="Cambria Math" panose="02040503050406030204" pitchFamily="18" charset="0"/>
                      </a:rPr>
                      <m:t>𝜇</m:t>
                    </m:r>
                  </m:oMath>
                </a14:m>
                <a:r>
                  <a:rPr dirty="0"/>
                  <a:t> (extinction rate): the rate at which a lineage goes extinct</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3900" i="1">
                        <a:solidFill>
                          <a:srgbClr val="000000"/>
                        </a:solidFill>
                        <a:latin typeface="Cambria Math" panose="02040503050406030204" pitchFamily="18" charset="0"/>
                      </a:rPr>
                      <m:t>𝜓</m:t>
                    </m:r>
                  </m:oMath>
                </a14:m>
                <a:r>
                  <a:rPr dirty="0"/>
                  <a:t> (fossilization rate): the rate at which a lineage produces fossils (that are then recovered, described, </a:t>
                </a:r>
                <a:r>
                  <a:rPr dirty="0" err="1"/>
                  <a:t>etc</a:t>
                </a:r>
                <a:r>
                  <a:rPr dirty="0"/>
                  <a:t>…)</a:t>
                </a:r>
              </a:p>
              <a:p>
                <a:pPr marL="571500" indent="-317500" algn="l">
                  <a:buSzPct val="100000"/>
                  <a:buChar char="-"/>
                  <a:defRPr sz="3600">
                    <a:latin typeface="Helvetica Neue Light"/>
                    <a:ea typeface="Helvetica Neue Light"/>
                    <a:cs typeface="Helvetica Neue Light"/>
                    <a:sym typeface="Helvetica Neue Light"/>
                  </a:defRPr>
                </a:pPr>
                <a14:m>
                  <m:oMath xmlns:m="http://schemas.openxmlformats.org/officeDocument/2006/math">
                    <m:r>
                      <a:rPr sz="4300" i="1">
                        <a:solidFill>
                          <a:srgbClr val="000000"/>
                        </a:solidFill>
                        <a:latin typeface="Cambria Math" panose="02040503050406030204" pitchFamily="18" charset="0"/>
                      </a:rPr>
                      <m:t>𝜌</m:t>
                    </m:r>
                  </m:oMath>
                </a14:m>
                <a:r>
                  <a:rPr dirty="0"/>
                  <a:t> (sampling fraction): the fraction of extant diversity that is included in the phylogeny</a:t>
                </a:r>
              </a:p>
            </p:txBody>
          </p:sp>
        </mc:Choice>
        <mc:Fallback>
          <p:sp>
            <p:nvSpPr>
              <p:cNvPr id="888" name="We can use the fossilized birth-death process to model to evolution of a tree with extinct and extant taxa.…"/>
              <p:cNvSpPr txBox="1">
                <a:spLocks noRot="1" noChangeAspect="1" noMove="1" noResize="1" noEditPoints="1" noAdjustHandles="1" noChangeArrowheads="1" noChangeShapeType="1" noTextEdit="1"/>
              </p:cNvSpPr>
              <p:nvPr/>
            </p:nvSpPr>
            <p:spPr>
              <a:xfrm>
                <a:off x="1498663" y="3122372"/>
                <a:ext cx="21753188" cy="5024450"/>
              </a:xfrm>
              <a:prstGeom prst="rect">
                <a:avLst/>
              </a:prstGeom>
              <a:blipFill>
                <a:blip r:embed="rId3"/>
                <a:stretch>
                  <a:fillRect l="-1051" t="-1511" r="-525" b="-1008"/>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2" name="Group"/>
          <p:cNvGrpSpPr/>
          <p:nvPr/>
        </p:nvGrpSpPr>
        <p:grpSpPr>
          <a:xfrm>
            <a:off x="0" y="1692"/>
            <a:ext cx="24384000" cy="2691264"/>
            <a:chOff x="0" y="0"/>
            <a:chExt cx="24384000" cy="2691263"/>
          </a:xfrm>
        </p:grpSpPr>
        <p:pic>
          <p:nvPicPr>
            <p:cNvPr id="890"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891"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893"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894" name="The waiting time until an event is exponentially distributed."/>
          <p:cNvSpPr txBox="1"/>
          <p:nvPr/>
        </p:nvSpPr>
        <p:spPr>
          <a:xfrm>
            <a:off x="1498663" y="3122372"/>
            <a:ext cx="21386674"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r>
              <a:t>The waiting time until an event is exponentially distributed.</a:t>
            </a:r>
          </a:p>
        </p:txBody>
      </p:sp>
      <p:sp>
        <p:nvSpPr>
          <p:cNvPr id="895" name="waiting time"/>
          <p:cNvSpPr txBox="1"/>
          <p:nvPr/>
        </p:nvSpPr>
        <p:spPr>
          <a:xfrm>
            <a:off x="6331585" y="10559225"/>
            <a:ext cx="2068831"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latin typeface="Helvetica Neue Light"/>
                <a:ea typeface="Helvetica Neue Light"/>
                <a:cs typeface="Helvetica Neue Light"/>
                <a:sym typeface="Helvetica Neue Light"/>
              </a:defRPr>
            </a:lvl1pPr>
          </a:lstStyle>
          <a:p>
            <a:r>
              <a:t>waiting time</a:t>
            </a:r>
          </a:p>
        </p:txBody>
      </p:sp>
      <p:sp>
        <p:nvSpPr>
          <p:cNvPr id="896" name="P(waiting time)"/>
          <p:cNvSpPr txBox="1"/>
          <p:nvPr/>
        </p:nvSpPr>
        <p:spPr>
          <a:xfrm rot="16200000">
            <a:off x="2013416" y="7526042"/>
            <a:ext cx="2492503"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latin typeface="Helvetica Neue Light"/>
                <a:ea typeface="Helvetica Neue Light"/>
                <a:cs typeface="Helvetica Neue Light"/>
                <a:sym typeface="Helvetica Neue Light"/>
              </a:defRPr>
            </a:lvl1pPr>
          </a:lstStyle>
          <a:p>
            <a:r>
              <a:t>P(waiting time)</a:t>
            </a:r>
          </a:p>
        </p:txBody>
      </p:sp>
      <p:pic>
        <p:nvPicPr>
          <p:cNvPr id="897" name="waiting_time_1.pdf" descr="waiting_time_1.pdf"/>
          <p:cNvPicPr>
            <a:picLocks noChangeAspect="1"/>
          </p:cNvPicPr>
          <p:nvPr/>
        </p:nvPicPr>
        <p:blipFill>
          <a:blip r:embed="rId3"/>
          <a:stretch>
            <a:fillRect/>
          </a:stretch>
        </p:blipFill>
        <p:spPr>
          <a:xfrm>
            <a:off x="3835400" y="5740400"/>
            <a:ext cx="6350001" cy="4762500"/>
          </a:xfrm>
          <a:prstGeom prst="rect">
            <a:avLst/>
          </a:prstGeom>
          <a:ln w="12700">
            <a:miter lim="400000"/>
          </a:ln>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 name="Group"/>
          <p:cNvGrpSpPr/>
          <p:nvPr/>
        </p:nvGrpSpPr>
        <p:grpSpPr>
          <a:xfrm>
            <a:off x="0" y="1692"/>
            <a:ext cx="24384000" cy="2691264"/>
            <a:chOff x="0" y="0"/>
            <a:chExt cx="24384000" cy="2691263"/>
          </a:xfrm>
        </p:grpSpPr>
        <p:pic>
          <p:nvPicPr>
            <p:cNvPr id="899"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00"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02"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03" name="What if there are multiple types of events?"/>
          <p:cNvSpPr txBox="1"/>
          <p:nvPr/>
        </p:nvSpPr>
        <p:spPr>
          <a:xfrm>
            <a:off x="1498663" y="3122372"/>
            <a:ext cx="21386674"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r>
              <a:t>What if there are multiple types of events?</a:t>
            </a:r>
          </a:p>
        </p:txBody>
      </p:sp>
      <p:sp>
        <p:nvSpPr>
          <p:cNvPr id="904" name="waiting time"/>
          <p:cNvSpPr txBox="1"/>
          <p:nvPr/>
        </p:nvSpPr>
        <p:spPr>
          <a:xfrm>
            <a:off x="6331585" y="10559225"/>
            <a:ext cx="2068831"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latin typeface="Helvetica Neue Light"/>
                <a:ea typeface="Helvetica Neue Light"/>
                <a:cs typeface="Helvetica Neue Light"/>
                <a:sym typeface="Helvetica Neue Light"/>
              </a:defRPr>
            </a:lvl1pPr>
          </a:lstStyle>
          <a:p>
            <a:r>
              <a:t>waiting time</a:t>
            </a:r>
          </a:p>
        </p:txBody>
      </p:sp>
      <p:sp>
        <p:nvSpPr>
          <p:cNvPr id="905" name="P(waiting time)"/>
          <p:cNvSpPr txBox="1"/>
          <p:nvPr/>
        </p:nvSpPr>
        <p:spPr>
          <a:xfrm rot="16200000">
            <a:off x="2013416" y="7526042"/>
            <a:ext cx="2492503"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latin typeface="Helvetica Neue Light"/>
                <a:ea typeface="Helvetica Neue Light"/>
                <a:cs typeface="Helvetica Neue Light"/>
                <a:sym typeface="Helvetica Neue Light"/>
              </a:defRPr>
            </a:lvl1pPr>
          </a:lstStyle>
          <a:p>
            <a:r>
              <a:t>P(waiting time)</a:t>
            </a:r>
          </a:p>
        </p:txBody>
      </p:sp>
      <p:pic>
        <p:nvPicPr>
          <p:cNvPr id="906" name="waiting_time_3.pdf" descr="waiting_time_3.pdf"/>
          <p:cNvPicPr>
            <a:picLocks noChangeAspect="1"/>
          </p:cNvPicPr>
          <p:nvPr/>
        </p:nvPicPr>
        <p:blipFill>
          <a:blip r:embed="rId3"/>
          <a:stretch>
            <a:fillRect/>
          </a:stretch>
        </p:blipFill>
        <p:spPr>
          <a:xfrm>
            <a:off x="3835400" y="5740400"/>
            <a:ext cx="6350001" cy="47625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Bayesian inference of phylogeny"/>
          <p:cNvSpPr txBox="1">
            <a:spLocks noGrp="1"/>
          </p:cNvSpPr>
          <p:nvPr>
            <p:ph type="title"/>
          </p:nvPr>
        </p:nvSpPr>
        <p:spPr>
          <a:prstGeom prst="rect">
            <a:avLst/>
          </a:prstGeom>
        </p:spPr>
        <p:txBody>
          <a:bodyPr/>
          <a:lstStyle/>
          <a:p>
            <a:r>
              <a:t>Bayesian inference of phylogeny</a:t>
            </a:r>
          </a:p>
        </p:txBody>
      </p:sp>
      <p:sp>
        <p:nvSpPr>
          <p:cNvPr id="321" name="Nitty gritty: BI vs M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Nitty gritty: BI vs ML</a:t>
            </a:r>
          </a:p>
        </p:txBody>
      </p:sp>
      <p:sp>
        <p:nvSpPr>
          <p:cNvPr id="322" name="What are the main differences between BI and ML? Both are “model based” and rely heavily on likelihood, so……"/>
          <p:cNvSpPr txBox="1">
            <a:spLocks noGrp="1"/>
          </p:cNvSpPr>
          <p:nvPr>
            <p:ph type="body" idx="1"/>
          </p:nvPr>
        </p:nvSpPr>
        <p:spPr>
          <a:prstGeom prst="rect">
            <a:avLst/>
          </a:prstGeom>
        </p:spPr>
        <p:txBody>
          <a:bodyPr/>
          <a:lstStyle/>
          <a:p>
            <a:r>
              <a:rPr dirty="0"/>
              <a:t>What are the main differences between BI and ML? Both are “model based” and rely heavily on likelihood, so…</a:t>
            </a:r>
          </a:p>
          <a:p>
            <a:pPr lvl="1"/>
            <a:r>
              <a:rPr dirty="0"/>
              <a:t>BI requires priors!</a:t>
            </a:r>
          </a:p>
          <a:p>
            <a:pPr lvl="1"/>
            <a:r>
              <a:rPr dirty="0"/>
              <a:t>BI infers the probability of the model (the parameter values) given the data, rather than the other way around</a:t>
            </a:r>
          </a:p>
          <a:p>
            <a:pPr lvl="1"/>
            <a:r>
              <a:rPr dirty="0"/>
              <a:t>BI infers a distribution; ML provides a point estimate</a:t>
            </a:r>
          </a:p>
          <a:p>
            <a:pPr lvl="1"/>
            <a:r>
              <a:rPr dirty="0">
                <a:solidFill>
                  <a:schemeClr val="bg1"/>
                </a:solidFill>
              </a:rPr>
              <a:t>BI is computationally demanding</a:t>
            </a:r>
          </a:p>
          <a:p>
            <a:pPr lvl="1"/>
            <a:r>
              <a:rPr dirty="0">
                <a:solidFill>
                  <a:schemeClr val="bg1"/>
                </a:solidFill>
              </a:rPr>
              <a:t>BI can be used with models that are too complicated for ML</a:t>
            </a:r>
          </a:p>
        </p:txBody>
      </p:sp>
    </p:spTree>
    <p:extLst>
      <p:ext uri="{BB962C8B-B14F-4D97-AF65-F5344CB8AC3E}">
        <p14:creationId xmlns:p14="http://schemas.microsoft.com/office/powerpoint/2010/main" val="669814091"/>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0" name="Group"/>
          <p:cNvGrpSpPr/>
          <p:nvPr/>
        </p:nvGrpSpPr>
        <p:grpSpPr>
          <a:xfrm>
            <a:off x="0" y="1692"/>
            <a:ext cx="24384000" cy="2691264"/>
            <a:chOff x="0" y="0"/>
            <a:chExt cx="24384000" cy="2691263"/>
          </a:xfrm>
        </p:grpSpPr>
        <p:pic>
          <p:nvPicPr>
            <p:cNvPr id="908"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0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11"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mc:AlternateContent xmlns:mc="http://schemas.openxmlformats.org/markup-compatibility/2006" xmlns:a14="http://schemas.microsoft.com/office/drawing/2010/main">
        <mc:Choice Requires="a14">
          <p:sp>
            <p:nvSpPr>
              <p:cNvPr id="912" name="The waiting time until the first event is exponential with rate"/>
              <p:cNvSpPr txBox="1"/>
              <p:nvPr/>
            </p:nvSpPr>
            <p:spPr>
              <a:xfrm>
                <a:off x="1498663" y="3122372"/>
                <a:ext cx="21386674" cy="76447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The waiting time until the first event is exponential with rate </a:t>
                </a:r>
                <a14:m>
                  <m:oMath xmlns:m="http://schemas.openxmlformats.org/officeDocument/2006/math">
                    <m:r>
                      <a:rPr sz="4250" i="1">
                        <a:solidFill>
                          <a:srgbClr val="000000"/>
                        </a:solidFill>
                        <a:latin typeface="Cambria Math" panose="02040503050406030204" pitchFamily="18" charset="0"/>
                      </a:rPr>
                      <m:t>𝜆</m:t>
                    </m:r>
                    <m:r>
                      <a:rPr sz="4250" i="1">
                        <a:solidFill>
                          <a:srgbClr val="000000"/>
                        </a:solidFill>
                        <a:latin typeface="Cambria Math" panose="02040503050406030204" pitchFamily="18" charset="0"/>
                      </a:rPr>
                      <m:t>+</m:t>
                    </m:r>
                    <m:r>
                      <a:rPr sz="4250" i="1">
                        <a:solidFill>
                          <a:srgbClr val="000000"/>
                        </a:solidFill>
                        <a:latin typeface="Cambria Math" panose="02040503050406030204" pitchFamily="18" charset="0"/>
                      </a:rPr>
                      <m:t>𝜇</m:t>
                    </m:r>
                    <m:r>
                      <a:rPr sz="4250" i="1">
                        <a:solidFill>
                          <a:srgbClr val="000000"/>
                        </a:solidFill>
                        <a:latin typeface="Cambria Math" panose="02040503050406030204" pitchFamily="18" charset="0"/>
                      </a:rPr>
                      <m:t>+</m:t>
                    </m:r>
                    <m:r>
                      <a:rPr sz="4250" i="1">
                        <a:solidFill>
                          <a:srgbClr val="000000"/>
                        </a:solidFill>
                        <a:latin typeface="Cambria Math" panose="02040503050406030204" pitchFamily="18" charset="0"/>
                      </a:rPr>
                      <m:t>𝜓</m:t>
                    </m:r>
                  </m:oMath>
                </a14:m>
                <a:endParaRPr/>
              </a:p>
            </p:txBody>
          </p:sp>
        </mc:Choice>
        <mc:Fallback xmlns="">
          <p:sp>
            <p:nvSpPr>
              <p:cNvPr id="912" name="The waiting time until the first event is exponential with rate"/>
              <p:cNvSpPr txBox="1">
                <a:spLocks noRot="1" noChangeAspect="1" noMove="1" noResize="1" noEditPoints="1" noAdjustHandles="1" noChangeArrowheads="1" noChangeShapeType="1" noTextEdit="1"/>
              </p:cNvSpPr>
              <p:nvPr/>
            </p:nvSpPr>
            <p:spPr>
              <a:xfrm>
                <a:off x="1498663" y="3122372"/>
                <a:ext cx="21386674" cy="764475"/>
              </a:xfrm>
              <a:prstGeom prst="rect">
                <a:avLst/>
              </a:prstGeom>
              <a:blipFill>
                <a:blip r:embed="rId3"/>
                <a:stretch>
                  <a:fillRect b="-2419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nvGrpSpPr>
          <p:cNvPr id="916" name="Group"/>
          <p:cNvGrpSpPr/>
          <p:nvPr/>
        </p:nvGrpSpPr>
        <p:grpSpPr>
          <a:xfrm>
            <a:off x="2985793" y="5740399"/>
            <a:ext cx="7199608" cy="5366576"/>
            <a:chOff x="0" y="0"/>
            <a:chExt cx="7199607" cy="5366574"/>
          </a:xfrm>
        </p:grpSpPr>
        <p:sp>
          <p:nvSpPr>
            <p:cNvPr id="913" name="waiting time"/>
            <p:cNvSpPr txBox="1"/>
            <p:nvPr/>
          </p:nvSpPr>
          <p:spPr>
            <a:xfrm>
              <a:off x="3345791" y="4818825"/>
              <a:ext cx="2068831" cy="5477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waiting time</a:t>
              </a:r>
            </a:p>
          </p:txBody>
        </p:sp>
        <p:sp>
          <p:nvSpPr>
            <p:cNvPr id="914" name="P(waiting time)"/>
            <p:cNvSpPr txBox="1"/>
            <p:nvPr/>
          </p:nvSpPr>
          <p:spPr>
            <a:xfrm rot="16200000">
              <a:off x="-972377" y="1785642"/>
              <a:ext cx="2492503" cy="5477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P(waiting time)</a:t>
              </a:r>
            </a:p>
          </p:txBody>
        </p:sp>
        <p:pic>
          <p:nvPicPr>
            <p:cNvPr id="915" name="waiting_time_3.pdf" descr="waiting_time_3.pdf"/>
            <p:cNvPicPr>
              <a:picLocks noChangeAspect="1"/>
            </p:cNvPicPr>
            <p:nvPr/>
          </p:nvPicPr>
          <p:blipFill>
            <a:blip r:embed="rId4"/>
            <a:stretch>
              <a:fillRect/>
            </a:stretch>
          </p:blipFill>
          <p:spPr>
            <a:xfrm>
              <a:off x="849607" y="0"/>
              <a:ext cx="6350001" cy="4762500"/>
            </a:xfrm>
            <a:prstGeom prst="rect">
              <a:avLst/>
            </a:prstGeom>
            <a:ln w="12700" cap="flat">
              <a:noFill/>
              <a:miter lim="400000"/>
            </a:ln>
            <a:effectLst/>
          </p:spPr>
        </p:pic>
      </p:grpSp>
      <p:grpSp>
        <p:nvGrpSpPr>
          <p:cNvPr id="920" name="Group"/>
          <p:cNvGrpSpPr/>
          <p:nvPr/>
        </p:nvGrpSpPr>
        <p:grpSpPr>
          <a:xfrm>
            <a:off x="13459059" y="5740399"/>
            <a:ext cx="7199609" cy="5366575"/>
            <a:chOff x="0" y="0"/>
            <a:chExt cx="7199608" cy="5366573"/>
          </a:xfrm>
        </p:grpSpPr>
        <p:sp>
          <p:nvSpPr>
            <p:cNvPr id="917" name="waiting time"/>
            <p:cNvSpPr txBox="1"/>
            <p:nvPr/>
          </p:nvSpPr>
          <p:spPr>
            <a:xfrm>
              <a:off x="3345791" y="4818825"/>
              <a:ext cx="2068831" cy="547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waiting time</a:t>
              </a:r>
            </a:p>
          </p:txBody>
        </p:sp>
        <p:sp>
          <p:nvSpPr>
            <p:cNvPr id="918" name="P(waiting time)"/>
            <p:cNvSpPr txBox="1"/>
            <p:nvPr/>
          </p:nvSpPr>
          <p:spPr>
            <a:xfrm rot="16200000">
              <a:off x="-972377" y="1785642"/>
              <a:ext cx="2492503" cy="547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P(waiting time)</a:t>
              </a:r>
            </a:p>
          </p:txBody>
        </p:sp>
        <p:pic>
          <p:nvPicPr>
            <p:cNvPr id="919" name="waiting_time_combined.pdf" descr="waiting_time_combined.pdf"/>
            <p:cNvPicPr>
              <a:picLocks noChangeAspect="1"/>
            </p:cNvPicPr>
            <p:nvPr/>
          </p:nvPicPr>
          <p:blipFill>
            <a:blip r:embed="rId5"/>
            <a:stretch>
              <a:fillRect/>
            </a:stretch>
          </p:blipFill>
          <p:spPr>
            <a:xfrm>
              <a:off x="849608" y="0"/>
              <a:ext cx="6350001" cy="4762500"/>
            </a:xfrm>
            <a:prstGeom prst="rect">
              <a:avLst/>
            </a:prstGeom>
            <a:ln w="12700" cap="flat">
              <a:noFill/>
              <a:miter lim="400000"/>
            </a:ln>
            <a:effectLst/>
          </p:spPr>
        </p:pic>
      </p:grpSp>
      <p:sp>
        <p:nvSpPr>
          <p:cNvPr id="921" name="Line"/>
          <p:cNvSpPr/>
          <p:nvPr/>
        </p:nvSpPr>
        <p:spPr>
          <a:xfrm>
            <a:off x="11187230" y="7874000"/>
            <a:ext cx="1270001" cy="0"/>
          </a:xfrm>
          <a:prstGeom prst="line">
            <a:avLst/>
          </a:prstGeom>
          <a:ln w="63500">
            <a:solidFill>
              <a:srgbClr val="000000"/>
            </a:solidFill>
            <a:miter lim="400000"/>
            <a:tailEnd type="stealth"/>
          </a:ln>
        </p:spPr>
        <p:txBody>
          <a:bodyPr lIns="50800" tIns="50800" rIns="50800" bIns="50800" anchor="ctr"/>
          <a:lstStyle/>
          <a:p>
            <a:pPr algn="ctr">
              <a:defRPr sz="3000" b="1">
                <a:latin typeface="Helvetica Neue"/>
                <a:ea typeface="Helvetica Neue"/>
                <a:cs typeface="Helvetica Neue"/>
                <a:sym typeface="Helvetica Neue"/>
              </a:defRPr>
            </a:pPr>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6" name="Group"/>
          <p:cNvGrpSpPr/>
          <p:nvPr/>
        </p:nvGrpSpPr>
        <p:grpSpPr>
          <a:xfrm>
            <a:off x="2985792" y="5740399"/>
            <a:ext cx="7199609" cy="5366575"/>
            <a:chOff x="0" y="0"/>
            <a:chExt cx="7199608" cy="5366573"/>
          </a:xfrm>
        </p:grpSpPr>
        <p:sp>
          <p:nvSpPr>
            <p:cNvPr id="923" name="waiting time"/>
            <p:cNvSpPr txBox="1"/>
            <p:nvPr/>
          </p:nvSpPr>
          <p:spPr>
            <a:xfrm>
              <a:off x="3345791" y="4818825"/>
              <a:ext cx="2068831" cy="547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waiting time</a:t>
              </a:r>
            </a:p>
          </p:txBody>
        </p:sp>
        <p:sp>
          <p:nvSpPr>
            <p:cNvPr id="924" name="P(waiting time)"/>
            <p:cNvSpPr txBox="1"/>
            <p:nvPr/>
          </p:nvSpPr>
          <p:spPr>
            <a:xfrm rot="16200000">
              <a:off x="-972377" y="1785642"/>
              <a:ext cx="2492503" cy="5477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a:latin typeface="Helvetica Neue Light"/>
                  <a:ea typeface="Helvetica Neue Light"/>
                  <a:cs typeface="Helvetica Neue Light"/>
                  <a:sym typeface="Helvetica Neue Light"/>
                </a:defRPr>
              </a:lvl1pPr>
            </a:lstStyle>
            <a:p>
              <a:r>
                <a:t>P(waiting time)</a:t>
              </a:r>
            </a:p>
          </p:txBody>
        </p:sp>
        <p:pic>
          <p:nvPicPr>
            <p:cNvPr id="925" name="waiting_time_combined.pdf" descr="waiting_time_combined.pdf"/>
            <p:cNvPicPr>
              <a:picLocks noChangeAspect="1"/>
            </p:cNvPicPr>
            <p:nvPr/>
          </p:nvPicPr>
          <p:blipFill>
            <a:blip r:embed="rId2"/>
            <a:stretch>
              <a:fillRect/>
            </a:stretch>
          </p:blipFill>
          <p:spPr>
            <a:xfrm>
              <a:off x="849608" y="0"/>
              <a:ext cx="6350001" cy="4762500"/>
            </a:xfrm>
            <a:prstGeom prst="rect">
              <a:avLst/>
            </a:prstGeom>
            <a:ln w="12700" cap="flat">
              <a:noFill/>
              <a:miter lim="400000"/>
            </a:ln>
            <a:effectLst/>
          </p:spPr>
        </p:pic>
      </p:grpSp>
      <p:grpSp>
        <p:nvGrpSpPr>
          <p:cNvPr id="929" name="Group"/>
          <p:cNvGrpSpPr/>
          <p:nvPr/>
        </p:nvGrpSpPr>
        <p:grpSpPr>
          <a:xfrm>
            <a:off x="0" y="1692"/>
            <a:ext cx="24384000" cy="2691264"/>
            <a:chOff x="0" y="0"/>
            <a:chExt cx="24384000" cy="2691263"/>
          </a:xfrm>
        </p:grpSpPr>
        <p:pic>
          <p:nvPicPr>
            <p:cNvPr id="927" name="DTE workshop PPT-16x9 background.png" descr="DTE workshop PPT-16x9 background.png"/>
            <p:cNvPicPr>
              <a:picLocks noChangeAspect="1"/>
            </p:cNvPicPr>
            <p:nvPr/>
          </p:nvPicPr>
          <p:blipFill>
            <a:blip r:embed="rId3"/>
            <a:srcRect b="80373"/>
            <a:stretch>
              <a:fillRect/>
            </a:stretch>
          </p:blipFill>
          <p:spPr>
            <a:xfrm>
              <a:off x="0" y="0"/>
              <a:ext cx="24384000" cy="2691264"/>
            </a:xfrm>
            <a:prstGeom prst="rect">
              <a:avLst/>
            </a:prstGeom>
            <a:ln w="12700" cap="flat">
              <a:noFill/>
              <a:miter lim="400000"/>
            </a:ln>
            <a:effectLst/>
          </p:spPr>
        </p:pic>
        <p:sp>
          <p:nvSpPr>
            <p:cNvPr id="92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30"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31" name="When the first event occurs, the probability that it is of a given type is relative the rate of each event."/>
          <p:cNvSpPr txBox="1"/>
          <p:nvPr/>
        </p:nvSpPr>
        <p:spPr>
          <a:xfrm>
            <a:off x="1498663" y="3122372"/>
            <a:ext cx="21386674"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3600">
                <a:latin typeface="Helvetica Neue Light"/>
                <a:ea typeface="Helvetica Neue Light"/>
                <a:cs typeface="Helvetica Neue Light"/>
                <a:sym typeface="Helvetica Neue Light"/>
              </a:defRPr>
            </a:lvl1pPr>
          </a:lstStyle>
          <a:p>
            <a:r>
              <a:t>When the first event occurs, the probability that it is of a given type is relative the rate of each event.</a:t>
            </a:r>
          </a:p>
        </p:txBody>
      </p:sp>
      <mc:AlternateContent xmlns:mc="http://schemas.openxmlformats.org/markup-compatibility/2006" xmlns:a14="http://schemas.microsoft.com/office/drawing/2010/main">
        <mc:Choice Requires="a14">
          <p:sp>
            <p:nvSpPr>
              <p:cNvPr id="932" name="speciation:"/>
              <p:cNvSpPr txBox="1"/>
              <p:nvPr/>
            </p:nvSpPr>
            <p:spPr>
              <a:xfrm>
                <a:off x="14651081" y="5576281"/>
                <a:ext cx="3866278" cy="1203603"/>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lgn="r">
                  <a:defRPr sz="3000">
                    <a:solidFill>
                      <a:srgbClr val="FCB040"/>
                    </a:solidFill>
                    <a:latin typeface="Helvetica Neue Light"/>
                    <a:ea typeface="Helvetica Neue Light"/>
                    <a:cs typeface="Helvetica Neue Light"/>
                    <a:sym typeface="Helvetica Neue Light"/>
                  </a:defRPr>
                </a:pPr>
                <a:r>
                  <a:t>speciation: </a:t>
                </a:r>
                <a14:m>
                  <m:oMath xmlns:m="http://schemas.openxmlformats.org/officeDocument/2006/math">
                    <m:f>
                      <m:fPr>
                        <m:ctrlPr>
                          <a:rPr sz="3650" i="1">
                            <a:solidFill>
                              <a:srgbClr val="FCB040"/>
                            </a:solidFill>
                            <a:latin typeface="Cambria Math" panose="02040503050406030204" pitchFamily="18" charset="0"/>
                          </a:rPr>
                        </m:ctrlPr>
                      </m:fPr>
                      <m:num>
                        <m:r>
                          <a:rPr sz="3650" i="1">
                            <a:solidFill>
                              <a:srgbClr val="FCB040"/>
                            </a:solidFill>
                            <a:latin typeface="Cambria Math" panose="02040503050406030204" pitchFamily="18" charset="0"/>
                          </a:rPr>
                          <m:t>𝜆</m:t>
                        </m:r>
                      </m:num>
                      <m:den>
                        <m:r>
                          <a:rPr sz="3650" i="1">
                            <a:solidFill>
                              <a:srgbClr val="FCB040"/>
                            </a:solidFill>
                            <a:latin typeface="Cambria Math" panose="02040503050406030204" pitchFamily="18" charset="0"/>
                          </a:rPr>
                          <m:t>𝜆</m:t>
                        </m:r>
                        <m:r>
                          <a:rPr sz="3650" i="1">
                            <a:solidFill>
                              <a:srgbClr val="FCB040"/>
                            </a:solidFill>
                            <a:latin typeface="Cambria Math" panose="02040503050406030204" pitchFamily="18" charset="0"/>
                          </a:rPr>
                          <m:t>+</m:t>
                        </m:r>
                        <m:r>
                          <a:rPr sz="3650" i="1">
                            <a:solidFill>
                              <a:srgbClr val="FCB040"/>
                            </a:solidFill>
                            <a:latin typeface="Cambria Math" panose="02040503050406030204" pitchFamily="18" charset="0"/>
                          </a:rPr>
                          <m:t>𝜇</m:t>
                        </m:r>
                        <m:r>
                          <a:rPr sz="3650" i="1">
                            <a:solidFill>
                              <a:srgbClr val="FCB040"/>
                            </a:solidFill>
                            <a:latin typeface="Cambria Math" panose="02040503050406030204" pitchFamily="18" charset="0"/>
                          </a:rPr>
                          <m:t>+</m:t>
                        </m:r>
                        <m:r>
                          <a:rPr sz="3650" i="1">
                            <a:solidFill>
                              <a:srgbClr val="FCB040"/>
                            </a:solidFill>
                            <a:latin typeface="Cambria Math" panose="02040503050406030204" pitchFamily="18" charset="0"/>
                          </a:rPr>
                          <m:t>𝜓</m:t>
                        </m:r>
                      </m:den>
                    </m:f>
                  </m:oMath>
                </a14:m>
                <a:endParaRPr/>
              </a:p>
            </p:txBody>
          </p:sp>
        </mc:Choice>
        <mc:Fallback xmlns="">
          <p:sp>
            <p:nvSpPr>
              <p:cNvPr id="932" name="speciation:"/>
              <p:cNvSpPr txBox="1">
                <a:spLocks noRot="1" noChangeAspect="1" noMove="1" noResize="1" noEditPoints="1" noAdjustHandles="1" noChangeArrowheads="1" noChangeShapeType="1" noTextEdit="1"/>
              </p:cNvSpPr>
              <p:nvPr/>
            </p:nvSpPr>
            <p:spPr>
              <a:xfrm>
                <a:off x="14651081" y="5576281"/>
                <a:ext cx="3866278" cy="1203603"/>
              </a:xfrm>
              <a:prstGeom prst="rect">
                <a:avLst/>
              </a:prstGeom>
              <a:blipFill>
                <a:blip r:embed="rId4"/>
                <a:stretch>
                  <a:fillRect r="-228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3" name="extinction:"/>
              <p:cNvSpPr txBox="1"/>
              <p:nvPr/>
            </p:nvSpPr>
            <p:spPr>
              <a:xfrm>
                <a:off x="14750141" y="7387077"/>
                <a:ext cx="3767217" cy="1087211"/>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lgn="r">
                  <a:defRPr sz="3000">
                    <a:solidFill>
                      <a:srgbClr val="0096FF"/>
                    </a:solidFill>
                    <a:latin typeface="Helvetica Neue Light"/>
                    <a:ea typeface="Helvetica Neue Light"/>
                    <a:cs typeface="Helvetica Neue Light"/>
                    <a:sym typeface="Helvetica Neue Light"/>
                  </a:defRPr>
                </a:pPr>
                <a:r>
                  <a:t>extinction: </a:t>
                </a:r>
                <a14:m>
                  <m:oMath xmlns:m="http://schemas.openxmlformats.org/officeDocument/2006/math">
                    <m:f>
                      <m:fPr>
                        <m:ctrlPr>
                          <a:rPr sz="3650" i="1">
                            <a:solidFill>
                              <a:srgbClr val="0096FF"/>
                            </a:solidFill>
                            <a:latin typeface="Cambria Math" panose="02040503050406030204" pitchFamily="18" charset="0"/>
                          </a:rPr>
                        </m:ctrlPr>
                      </m:fPr>
                      <m:num>
                        <m:r>
                          <a:rPr sz="3650" i="1">
                            <a:solidFill>
                              <a:srgbClr val="0096FF"/>
                            </a:solidFill>
                            <a:latin typeface="Cambria Math" panose="02040503050406030204" pitchFamily="18" charset="0"/>
                          </a:rPr>
                          <m:t>𝜇</m:t>
                        </m:r>
                      </m:num>
                      <m:den>
                        <m:r>
                          <a:rPr sz="3650" i="1">
                            <a:solidFill>
                              <a:srgbClr val="0096FF"/>
                            </a:solidFill>
                            <a:latin typeface="Cambria Math" panose="02040503050406030204" pitchFamily="18" charset="0"/>
                          </a:rPr>
                          <m:t>𝜆</m:t>
                        </m:r>
                        <m:r>
                          <a:rPr sz="3650" i="1">
                            <a:solidFill>
                              <a:srgbClr val="0096FF"/>
                            </a:solidFill>
                            <a:latin typeface="Cambria Math" panose="02040503050406030204" pitchFamily="18" charset="0"/>
                          </a:rPr>
                          <m:t>+</m:t>
                        </m:r>
                        <m:r>
                          <a:rPr sz="3650" i="1">
                            <a:solidFill>
                              <a:srgbClr val="0096FF"/>
                            </a:solidFill>
                            <a:latin typeface="Cambria Math" panose="02040503050406030204" pitchFamily="18" charset="0"/>
                          </a:rPr>
                          <m:t>𝜇</m:t>
                        </m:r>
                        <m:r>
                          <a:rPr sz="3650" i="1">
                            <a:solidFill>
                              <a:srgbClr val="0096FF"/>
                            </a:solidFill>
                            <a:latin typeface="Cambria Math" panose="02040503050406030204" pitchFamily="18" charset="0"/>
                          </a:rPr>
                          <m:t>+</m:t>
                        </m:r>
                        <m:r>
                          <a:rPr sz="3650" i="1">
                            <a:solidFill>
                              <a:srgbClr val="0096FF"/>
                            </a:solidFill>
                            <a:latin typeface="Cambria Math" panose="02040503050406030204" pitchFamily="18" charset="0"/>
                          </a:rPr>
                          <m:t>𝜓</m:t>
                        </m:r>
                      </m:den>
                    </m:f>
                  </m:oMath>
                </a14:m>
                <a:endParaRPr/>
              </a:p>
            </p:txBody>
          </p:sp>
        </mc:Choice>
        <mc:Fallback xmlns="">
          <p:sp>
            <p:nvSpPr>
              <p:cNvPr id="933" name="extinction:"/>
              <p:cNvSpPr txBox="1">
                <a:spLocks noRot="1" noChangeAspect="1" noMove="1" noResize="1" noEditPoints="1" noAdjustHandles="1" noChangeArrowheads="1" noChangeShapeType="1" noTextEdit="1"/>
              </p:cNvSpPr>
              <p:nvPr/>
            </p:nvSpPr>
            <p:spPr>
              <a:xfrm>
                <a:off x="14750141" y="7387077"/>
                <a:ext cx="3767217" cy="1087211"/>
              </a:xfrm>
              <a:prstGeom prst="rect">
                <a:avLst/>
              </a:prstGeom>
              <a:blipFill>
                <a:blip r:embed="rId5"/>
                <a:stretch>
                  <a:fillRect r="-2349" b="-114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4" name="fossilization:"/>
              <p:cNvSpPr txBox="1"/>
              <p:nvPr/>
            </p:nvSpPr>
            <p:spPr>
              <a:xfrm>
                <a:off x="14404574" y="9078455"/>
                <a:ext cx="4063254" cy="1093264"/>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anchor="ctr">
                <a:spAutoFit/>
              </a:bodyPr>
              <a:lstStyle/>
              <a:p>
                <a:pPr algn="r">
                  <a:defRPr sz="3000">
                    <a:solidFill>
                      <a:srgbClr val="984EA3"/>
                    </a:solidFill>
                    <a:latin typeface="Helvetica Neue Light"/>
                    <a:ea typeface="Helvetica Neue Light"/>
                    <a:cs typeface="Helvetica Neue Light"/>
                    <a:sym typeface="Helvetica Neue Light"/>
                  </a:defRPr>
                </a:pPr>
                <a:r>
                  <a:t>fossilization: </a:t>
                </a:r>
                <a14:m>
                  <m:oMath xmlns:m="http://schemas.openxmlformats.org/officeDocument/2006/math">
                    <m:f>
                      <m:fPr>
                        <m:ctrlPr>
                          <a:rPr sz="3650" i="1">
                            <a:solidFill>
                              <a:srgbClr val="984EA3"/>
                            </a:solidFill>
                            <a:latin typeface="Cambria Math" panose="02040503050406030204" pitchFamily="18" charset="0"/>
                          </a:rPr>
                        </m:ctrlPr>
                      </m:fPr>
                      <m:num>
                        <m:r>
                          <a:rPr sz="3650" i="1">
                            <a:solidFill>
                              <a:srgbClr val="984EA3"/>
                            </a:solidFill>
                            <a:latin typeface="Cambria Math" panose="02040503050406030204" pitchFamily="18" charset="0"/>
                          </a:rPr>
                          <m:t>𝜓</m:t>
                        </m:r>
                      </m:num>
                      <m:den>
                        <m:r>
                          <a:rPr sz="3650" i="1">
                            <a:solidFill>
                              <a:srgbClr val="984EA3"/>
                            </a:solidFill>
                            <a:latin typeface="Cambria Math" panose="02040503050406030204" pitchFamily="18" charset="0"/>
                          </a:rPr>
                          <m:t>𝜆</m:t>
                        </m:r>
                        <m:r>
                          <a:rPr sz="3650" i="1">
                            <a:solidFill>
                              <a:srgbClr val="984EA3"/>
                            </a:solidFill>
                            <a:latin typeface="Cambria Math" panose="02040503050406030204" pitchFamily="18" charset="0"/>
                          </a:rPr>
                          <m:t>+</m:t>
                        </m:r>
                        <m:r>
                          <a:rPr sz="3650" i="1">
                            <a:solidFill>
                              <a:srgbClr val="984EA3"/>
                            </a:solidFill>
                            <a:latin typeface="Cambria Math" panose="02040503050406030204" pitchFamily="18" charset="0"/>
                          </a:rPr>
                          <m:t>𝜇</m:t>
                        </m:r>
                        <m:r>
                          <a:rPr sz="3650" i="1">
                            <a:solidFill>
                              <a:srgbClr val="984EA3"/>
                            </a:solidFill>
                            <a:latin typeface="Cambria Math" panose="02040503050406030204" pitchFamily="18" charset="0"/>
                          </a:rPr>
                          <m:t>+</m:t>
                        </m:r>
                        <m:r>
                          <a:rPr sz="3650" i="1">
                            <a:solidFill>
                              <a:srgbClr val="984EA3"/>
                            </a:solidFill>
                            <a:latin typeface="Cambria Math" panose="02040503050406030204" pitchFamily="18" charset="0"/>
                          </a:rPr>
                          <m:t>𝜓</m:t>
                        </m:r>
                      </m:den>
                    </m:f>
                  </m:oMath>
                </a14:m>
                <a:endParaRPr/>
              </a:p>
            </p:txBody>
          </p:sp>
        </mc:Choice>
        <mc:Fallback xmlns="">
          <p:sp>
            <p:nvSpPr>
              <p:cNvPr id="934" name="fossilization:"/>
              <p:cNvSpPr txBox="1">
                <a:spLocks noRot="1" noChangeAspect="1" noMove="1" noResize="1" noEditPoints="1" noAdjustHandles="1" noChangeArrowheads="1" noChangeShapeType="1" noTextEdit="1"/>
              </p:cNvSpPr>
              <p:nvPr/>
            </p:nvSpPr>
            <p:spPr>
              <a:xfrm>
                <a:off x="14404574" y="9078455"/>
                <a:ext cx="4063254" cy="1093264"/>
              </a:xfrm>
              <a:prstGeom prst="rect">
                <a:avLst/>
              </a:prstGeom>
              <a:blipFill>
                <a:blip r:embed="rId6"/>
                <a:stretch>
                  <a:fillRect r="-2813" b="-340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935" name="Line"/>
          <p:cNvSpPr/>
          <p:nvPr/>
        </p:nvSpPr>
        <p:spPr>
          <a:xfrm>
            <a:off x="11187230" y="7874000"/>
            <a:ext cx="1270001" cy="0"/>
          </a:xfrm>
          <a:prstGeom prst="line">
            <a:avLst/>
          </a:prstGeom>
          <a:ln w="63500">
            <a:solidFill>
              <a:srgbClr val="000000"/>
            </a:solidFill>
            <a:miter lim="400000"/>
            <a:tailEnd type="stealth"/>
          </a:ln>
        </p:spPr>
        <p:txBody>
          <a:bodyPr lIns="50800" tIns="50800" rIns="50800" bIns="50800" anchor="ctr"/>
          <a:lstStyle/>
          <a:p>
            <a:pPr algn="ctr">
              <a:defRPr sz="3000" b="1">
                <a:latin typeface="Helvetica Neue"/>
                <a:ea typeface="Helvetica Neue"/>
                <a:cs typeface="Helvetica Neue"/>
                <a:sym typeface="Helvetica Neue"/>
              </a:defRPr>
            </a:pPr>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9" name="Group"/>
          <p:cNvGrpSpPr/>
          <p:nvPr/>
        </p:nvGrpSpPr>
        <p:grpSpPr>
          <a:xfrm>
            <a:off x="0" y="1692"/>
            <a:ext cx="24384000" cy="2691264"/>
            <a:chOff x="0" y="0"/>
            <a:chExt cx="24384000" cy="2691263"/>
          </a:xfrm>
        </p:grpSpPr>
        <p:pic>
          <p:nvPicPr>
            <p:cNvPr id="937"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38"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40"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41" name="Let’s simulate a tree with this process.…"/>
          <p:cNvSpPr txBox="1"/>
          <p:nvPr/>
        </p:nvSpPr>
        <p:spPr>
          <a:xfrm>
            <a:off x="1498663" y="3122372"/>
            <a:ext cx="9241638" cy="2323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p:txBody>
      </p:sp>
      <p:sp>
        <p:nvSpPr>
          <p:cNvPr id="942" name="Line"/>
          <p:cNvSpPr/>
          <p:nvPr/>
        </p:nvSpPr>
        <p:spPr>
          <a:xfrm>
            <a:off x="11025892" y="5307541"/>
            <a:ext cx="128002"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grpSp>
        <p:nvGrpSpPr>
          <p:cNvPr id="949" name="Group"/>
          <p:cNvGrpSpPr/>
          <p:nvPr/>
        </p:nvGrpSpPr>
        <p:grpSpPr>
          <a:xfrm>
            <a:off x="10931403" y="11639550"/>
            <a:ext cx="9953226" cy="774366"/>
            <a:chOff x="0" y="0"/>
            <a:chExt cx="9953223" cy="774365"/>
          </a:xfrm>
        </p:grpSpPr>
        <p:sp>
          <p:nvSpPr>
            <p:cNvPr id="943"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44"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45"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46"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947"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948"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3" name="Group"/>
          <p:cNvGrpSpPr/>
          <p:nvPr/>
        </p:nvGrpSpPr>
        <p:grpSpPr>
          <a:xfrm>
            <a:off x="0" y="1692"/>
            <a:ext cx="24384000" cy="2691264"/>
            <a:chOff x="0" y="0"/>
            <a:chExt cx="24384000" cy="2691263"/>
          </a:xfrm>
        </p:grpSpPr>
        <p:pic>
          <p:nvPicPr>
            <p:cNvPr id="951"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52"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54"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55"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grpSp>
        <p:nvGrpSpPr>
          <p:cNvPr id="962" name="Group"/>
          <p:cNvGrpSpPr/>
          <p:nvPr/>
        </p:nvGrpSpPr>
        <p:grpSpPr>
          <a:xfrm>
            <a:off x="10931403" y="11639550"/>
            <a:ext cx="9953226" cy="774366"/>
            <a:chOff x="0" y="0"/>
            <a:chExt cx="9953223" cy="774365"/>
          </a:xfrm>
        </p:grpSpPr>
        <p:sp>
          <p:nvSpPr>
            <p:cNvPr id="956"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57"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58"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59"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960"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961"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963" name="Let’s simulate a tree with this process.…"/>
          <p:cNvSpPr txBox="1"/>
          <p:nvPr/>
        </p:nvSpPr>
        <p:spPr>
          <a:xfrm>
            <a:off x="1498663" y="3122372"/>
            <a:ext cx="9241638" cy="3441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p:txBody>
      </p:sp>
      <p:sp>
        <p:nvSpPr>
          <p:cNvPr id="964" name="Line"/>
          <p:cNvSpPr/>
          <p:nvPr/>
        </p:nvSpPr>
        <p:spPr>
          <a:xfrm>
            <a:off x="11025892" y="5307541"/>
            <a:ext cx="128002"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955"/>
                                        </p:tgtEl>
                                        <p:attrNameLst>
                                          <p:attrName>style.visibility</p:attrName>
                                        </p:attrNameLst>
                                      </p:cBhvr>
                                      <p:to>
                                        <p:strVal val="visible"/>
                                      </p:to>
                                    </p:set>
                                    <p:animEffect transition="in" filter="wipe(left)">
                                      <p:cBhvr>
                                        <p:cTn id="7" dur="1000"/>
                                        <p:tgtEl>
                                          <p:spTgt spid="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5" grpId="0"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8" name="Group"/>
          <p:cNvGrpSpPr/>
          <p:nvPr/>
        </p:nvGrpSpPr>
        <p:grpSpPr>
          <a:xfrm>
            <a:off x="0" y="1692"/>
            <a:ext cx="24384000" cy="2691264"/>
            <a:chOff x="0" y="0"/>
            <a:chExt cx="24384000" cy="2691263"/>
          </a:xfrm>
        </p:grpSpPr>
        <p:pic>
          <p:nvPicPr>
            <p:cNvPr id="966"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67"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69"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70"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grpSp>
        <p:nvGrpSpPr>
          <p:cNvPr id="977" name="Group"/>
          <p:cNvGrpSpPr/>
          <p:nvPr/>
        </p:nvGrpSpPr>
        <p:grpSpPr>
          <a:xfrm>
            <a:off x="10931403" y="11639550"/>
            <a:ext cx="9953226" cy="774366"/>
            <a:chOff x="0" y="0"/>
            <a:chExt cx="9953223" cy="774365"/>
          </a:xfrm>
        </p:grpSpPr>
        <p:sp>
          <p:nvSpPr>
            <p:cNvPr id="971"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72"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73"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74"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975"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976"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978" name="Let’s simulate a tree with this process.…"/>
          <p:cNvSpPr txBox="1"/>
          <p:nvPr/>
        </p:nvSpPr>
        <p:spPr>
          <a:xfrm>
            <a:off x="1498663" y="3122372"/>
            <a:ext cx="9241638" cy="4558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p:txBody>
      </p:sp>
      <p:pic>
        <p:nvPicPr>
          <p:cNvPr id="979" name="fbd_tree.pdf" descr="fbd_tree.pdf"/>
          <p:cNvPicPr>
            <a:picLocks noChangeAspect="1"/>
          </p:cNvPicPr>
          <p:nvPr/>
        </p:nvPicPr>
        <p:blipFill>
          <a:blip r:embed="rId3"/>
          <a:srcRect r="95392"/>
          <a:stretch>
            <a:fillRect/>
          </a:stretch>
        </p:blipFill>
        <p:spPr>
          <a:xfrm>
            <a:off x="12183533" y="4108507"/>
            <a:ext cx="409576" cy="7112001"/>
          </a:xfrm>
          <a:prstGeom prst="rect">
            <a:avLst/>
          </a:prstGeom>
          <a:ln w="12700">
            <a:miter lim="400000"/>
          </a:ln>
        </p:spPr>
      </p:pic>
      <p:sp>
        <p:nvSpPr>
          <p:cNvPr id="980" name="speciation event"/>
          <p:cNvSpPr txBox="1"/>
          <p:nvPr/>
        </p:nvSpPr>
        <p:spPr>
          <a:xfrm>
            <a:off x="11711216" y="6892379"/>
            <a:ext cx="2774824"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982"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6" name="Group"/>
          <p:cNvGrpSpPr/>
          <p:nvPr/>
        </p:nvGrpSpPr>
        <p:grpSpPr>
          <a:xfrm>
            <a:off x="0" y="1692"/>
            <a:ext cx="24384000" cy="2691264"/>
            <a:chOff x="0" y="0"/>
            <a:chExt cx="24384000" cy="2691263"/>
          </a:xfrm>
        </p:grpSpPr>
        <p:pic>
          <p:nvPicPr>
            <p:cNvPr id="984"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98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987"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988"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grpSp>
        <p:nvGrpSpPr>
          <p:cNvPr id="995" name="Group"/>
          <p:cNvGrpSpPr/>
          <p:nvPr/>
        </p:nvGrpSpPr>
        <p:grpSpPr>
          <a:xfrm>
            <a:off x="10931403" y="11639550"/>
            <a:ext cx="9953226" cy="774366"/>
            <a:chOff x="0" y="0"/>
            <a:chExt cx="9953223" cy="774365"/>
          </a:xfrm>
        </p:grpSpPr>
        <p:sp>
          <p:nvSpPr>
            <p:cNvPr id="989"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90"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91"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992"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993"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994"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996" name="Let’s simulate a tree with this process.…"/>
          <p:cNvSpPr txBox="1"/>
          <p:nvPr/>
        </p:nvSpPr>
        <p:spPr>
          <a:xfrm>
            <a:off x="1498663" y="3122372"/>
            <a:ext cx="9241638" cy="5676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p:txBody>
      </p:sp>
      <p:sp>
        <p:nvSpPr>
          <p:cNvPr id="997"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998"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999" name="fbd_tree.pdf" descr="fbd_tree.pdf"/>
          <p:cNvPicPr>
            <a:picLocks noChangeAspect="1"/>
          </p:cNvPicPr>
          <p:nvPr/>
        </p:nvPicPr>
        <p:blipFill>
          <a:blip r:embed="rId3"/>
          <a:srcRect r="95392"/>
          <a:stretch>
            <a:fillRect/>
          </a:stretch>
        </p:blipFill>
        <p:spPr>
          <a:xfrm>
            <a:off x="12183533" y="4108507"/>
            <a:ext cx="409576" cy="7112001"/>
          </a:xfrm>
          <a:prstGeom prst="rect">
            <a:avLst/>
          </a:prstGeom>
          <a:ln w="12700">
            <a:miter lim="400000"/>
          </a:ln>
        </p:spPr>
      </p:pic>
      <p:pic>
        <p:nvPicPr>
          <p:cNvPr id="1000" name="fbd_tree.pdf" descr="fbd_tree.pdf"/>
          <p:cNvPicPr>
            <a:picLocks noChangeAspect="1"/>
          </p:cNvPicPr>
          <p:nvPr/>
        </p:nvPicPr>
        <p:blipFill>
          <a:blip r:embed="rId3"/>
          <a:srcRect l="4593" r="60828" b="82578"/>
          <a:stretch>
            <a:fillRect/>
          </a:stretch>
        </p:blipFill>
        <p:spPr>
          <a:xfrm>
            <a:off x="12591851" y="4108507"/>
            <a:ext cx="3074062" cy="1239045"/>
          </a:xfrm>
          <a:prstGeom prst="rect">
            <a:avLst/>
          </a:prstGeom>
          <a:ln w="12700">
            <a:miter lim="400000"/>
          </a:ln>
        </p:spPr>
      </p:pic>
      <p:sp>
        <p:nvSpPr>
          <p:cNvPr id="1001"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02"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03"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04" name="speciation event"/>
          <p:cNvSpPr txBox="1"/>
          <p:nvPr/>
        </p:nvSpPr>
        <p:spPr>
          <a:xfrm>
            <a:off x="11711216" y="6892379"/>
            <a:ext cx="2774824"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006"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000"/>
                                        </p:tgtEl>
                                        <p:attrNameLst>
                                          <p:attrName>style.visibility</p:attrName>
                                        </p:attrNameLst>
                                      </p:cBhvr>
                                      <p:to>
                                        <p:strVal val="visible"/>
                                      </p:to>
                                    </p:set>
                                    <p:animEffect transition="in" filter="wipe(left)">
                                      <p:cBhvr>
                                        <p:cTn id="7" dur="1000"/>
                                        <p:tgtEl>
                                          <p:spTgt spid="1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0" grpId="0"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0" name="Group"/>
          <p:cNvGrpSpPr/>
          <p:nvPr/>
        </p:nvGrpSpPr>
        <p:grpSpPr>
          <a:xfrm>
            <a:off x="0" y="1692"/>
            <a:ext cx="24384000" cy="2691264"/>
            <a:chOff x="0" y="0"/>
            <a:chExt cx="24384000" cy="2691263"/>
          </a:xfrm>
        </p:grpSpPr>
        <p:pic>
          <p:nvPicPr>
            <p:cNvPr id="1008" name="DTE workshop PPT-16x9 background.png" descr="DTE workshop PPT-16x9 background.png"/>
            <p:cNvPicPr>
              <a:picLocks noChangeAspect="1"/>
            </p:cNvPicPr>
            <p:nvPr/>
          </p:nvPicPr>
          <p:blipFill>
            <a:blip r:embed="rId2"/>
            <a:srcRect b="80373"/>
            <a:stretch>
              <a:fillRect/>
            </a:stretch>
          </p:blipFill>
          <p:spPr>
            <a:xfrm>
              <a:off x="0" y="0"/>
              <a:ext cx="24384000" cy="2691264"/>
            </a:xfrm>
            <a:prstGeom prst="rect">
              <a:avLst/>
            </a:prstGeom>
            <a:ln w="12700" cap="flat">
              <a:noFill/>
              <a:miter lim="400000"/>
            </a:ln>
            <a:effectLst/>
          </p:spPr>
        </p:pic>
        <p:sp>
          <p:nvSpPr>
            <p:cNvPr id="1009"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011"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sp>
        <p:nvSpPr>
          <p:cNvPr id="1012"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grpSp>
        <p:nvGrpSpPr>
          <p:cNvPr id="1019" name="Group"/>
          <p:cNvGrpSpPr/>
          <p:nvPr/>
        </p:nvGrpSpPr>
        <p:grpSpPr>
          <a:xfrm>
            <a:off x="10931403" y="11639550"/>
            <a:ext cx="9953226" cy="774366"/>
            <a:chOff x="0" y="0"/>
            <a:chExt cx="9953223" cy="774365"/>
          </a:xfrm>
        </p:grpSpPr>
        <p:sp>
          <p:nvSpPr>
            <p:cNvPr id="1013"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14"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15"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16"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017"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018"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1020" name="Let’s simulate a tree with this process.…"/>
          <p:cNvSpPr txBox="1"/>
          <p:nvPr/>
        </p:nvSpPr>
        <p:spPr>
          <a:xfrm>
            <a:off x="1498663" y="3122372"/>
            <a:ext cx="9241638" cy="6793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p:txBody>
      </p:sp>
      <p:sp>
        <p:nvSpPr>
          <p:cNvPr id="1021"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22"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023" name="fbd_tree.pdf" descr="fbd_tree.pdf"/>
          <p:cNvPicPr>
            <a:picLocks noChangeAspect="1"/>
          </p:cNvPicPr>
          <p:nvPr/>
        </p:nvPicPr>
        <p:blipFill>
          <a:blip r:embed="rId3"/>
          <a:srcRect r="95392"/>
          <a:stretch>
            <a:fillRect/>
          </a:stretch>
        </p:blipFill>
        <p:spPr>
          <a:xfrm>
            <a:off x="12183533" y="4108507"/>
            <a:ext cx="409576" cy="7112001"/>
          </a:xfrm>
          <a:prstGeom prst="rect">
            <a:avLst/>
          </a:prstGeom>
          <a:ln w="12700">
            <a:miter lim="400000"/>
          </a:ln>
        </p:spPr>
      </p:pic>
      <p:pic>
        <p:nvPicPr>
          <p:cNvPr id="1024" name="fbd_tree.pdf" descr="fbd_tree.pdf"/>
          <p:cNvPicPr>
            <a:picLocks noChangeAspect="1"/>
          </p:cNvPicPr>
          <p:nvPr/>
        </p:nvPicPr>
        <p:blipFill>
          <a:blip r:embed="rId3"/>
          <a:srcRect l="4593" b="82578"/>
          <a:stretch>
            <a:fillRect/>
          </a:stretch>
        </p:blipFill>
        <p:spPr>
          <a:xfrm>
            <a:off x="12591851" y="4108507"/>
            <a:ext cx="8481683" cy="1239045"/>
          </a:xfrm>
          <a:prstGeom prst="rect">
            <a:avLst/>
          </a:prstGeom>
          <a:ln w="12700">
            <a:miter lim="400000"/>
          </a:ln>
        </p:spPr>
      </p:pic>
      <p:sp>
        <p:nvSpPr>
          <p:cNvPr id="1025"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26"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27"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028"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029" name="speciation event"/>
          <p:cNvSpPr txBox="1"/>
          <p:nvPr/>
        </p:nvSpPr>
        <p:spPr>
          <a:xfrm>
            <a:off x="11711216" y="6892379"/>
            <a:ext cx="2774824"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033"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
        <p:nvSpPr>
          <p:cNvPr id="1034" name="Connection Line"/>
          <p:cNvSpPr/>
          <p:nvPr/>
        </p:nvSpPr>
        <p:spPr>
          <a:xfrm>
            <a:off x="14326525" y="3238567"/>
            <a:ext cx="1349111" cy="985043"/>
          </a:xfrm>
          <a:custGeom>
            <a:avLst/>
            <a:gdLst/>
            <a:ahLst/>
            <a:cxnLst>
              <a:cxn ang="0">
                <a:pos x="wd2" y="hd2"/>
              </a:cxn>
              <a:cxn ang="5400000">
                <a:pos x="wd2" y="hd2"/>
              </a:cxn>
              <a:cxn ang="10800000">
                <a:pos x="wd2" y="hd2"/>
              </a:cxn>
              <a:cxn ang="16200000">
                <a:pos x="wd2" y="hd2"/>
              </a:cxn>
            </a:cxnLst>
            <a:rect l="0" t="0" r="r" b="b"/>
            <a:pathLst>
              <a:path w="21600" h="21107" extrusionOk="0">
                <a:moveTo>
                  <a:pt x="21600" y="21107"/>
                </a:moveTo>
                <a:cubicBezTo>
                  <a:pt x="18293" y="6534"/>
                  <a:pt x="11093" y="-493"/>
                  <a:pt x="0" y="27"/>
                </a:cubicBezTo>
              </a:path>
            </a:pathLst>
          </a:custGeom>
          <a:ln w="31750">
            <a:solidFill>
              <a:srgbClr val="FCB040"/>
            </a:solidFill>
            <a:miter lim="400000"/>
            <a:headEnd type="stealth"/>
          </a:ln>
        </p:spPr>
        <p:txBody>
          <a:bodyPr/>
          <a:lstStyle/>
          <a:p>
            <a:endParaRPr/>
          </a:p>
        </p:txBody>
      </p:sp>
      <p:sp>
        <p:nvSpPr>
          <p:cNvPr id="1032" name="fossilization event"/>
          <p:cNvSpPr txBox="1"/>
          <p:nvPr/>
        </p:nvSpPr>
        <p:spPr>
          <a:xfrm>
            <a:off x="11265595" y="2938445"/>
            <a:ext cx="2971801"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fossilization event</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sp>
        <p:nvSpPr>
          <p:cNvPr id="1037"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38"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039" name="fbd_tree.pdf" descr="fbd_tree.pdf"/>
          <p:cNvPicPr>
            <a:picLocks noChangeAspect="1"/>
          </p:cNvPicPr>
          <p:nvPr/>
        </p:nvPicPr>
        <p:blipFill>
          <a:blip r:embed="rId2"/>
          <a:srcRect r="95392"/>
          <a:stretch>
            <a:fillRect/>
          </a:stretch>
        </p:blipFill>
        <p:spPr>
          <a:xfrm>
            <a:off x="12183533" y="4108507"/>
            <a:ext cx="409576" cy="7112001"/>
          </a:xfrm>
          <a:prstGeom prst="rect">
            <a:avLst/>
          </a:prstGeom>
          <a:ln w="12700">
            <a:miter lim="400000"/>
          </a:ln>
        </p:spPr>
      </p:pic>
      <p:pic>
        <p:nvPicPr>
          <p:cNvPr id="1040" name="fbd_tree.pdf" descr="fbd_tree.pdf"/>
          <p:cNvPicPr>
            <a:picLocks noChangeAspect="1"/>
          </p:cNvPicPr>
          <p:nvPr/>
        </p:nvPicPr>
        <p:blipFill>
          <a:blip r:embed="rId2"/>
          <a:srcRect l="4593" b="82578"/>
          <a:stretch>
            <a:fillRect/>
          </a:stretch>
        </p:blipFill>
        <p:spPr>
          <a:xfrm>
            <a:off x="12591851" y="4108507"/>
            <a:ext cx="8481683" cy="1239045"/>
          </a:xfrm>
          <a:prstGeom prst="rect">
            <a:avLst/>
          </a:prstGeom>
          <a:ln w="12700">
            <a:miter lim="400000"/>
          </a:ln>
        </p:spPr>
      </p:pic>
      <p:sp>
        <p:nvSpPr>
          <p:cNvPr id="1041"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42"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43"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046" name="Group"/>
          <p:cNvGrpSpPr/>
          <p:nvPr/>
        </p:nvGrpSpPr>
        <p:grpSpPr>
          <a:xfrm>
            <a:off x="0" y="1692"/>
            <a:ext cx="24384000" cy="2691264"/>
            <a:chOff x="0" y="0"/>
            <a:chExt cx="24384000" cy="2691263"/>
          </a:xfrm>
        </p:grpSpPr>
        <p:pic>
          <p:nvPicPr>
            <p:cNvPr id="1044" name="DTE workshop PPT-16x9 background.png" descr="DTE workshop PPT-16x9 background.png"/>
            <p:cNvPicPr>
              <a:picLocks noChangeAspect="1"/>
            </p:cNvPicPr>
            <p:nvPr/>
          </p:nvPicPr>
          <p:blipFill>
            <a:blip r:embed="rId3"/>
            <a:srcRect b="80373"/>
            <a:stretch>
              <a:fillRect/>
            </a:stretch>
          </p:blipFill>
          <p:spPr>
            <a:xfrm>
              <a:off x="0" y="0"/>
              <a:ext cx="24384000" cy="2691264"/>
            </a:xfrm>
            <a:prstGeom prst="rect">
              <a:avLst/>
            </a:prstGeom>
            <a:ln w="12700" cap="flat">
              <a:noFill/>
              <a:miter lim="400000"/>
            </a:ln>
            <a:effectLst/>
          </p:spPr>
        </p:pic>
        <p:sp>
          <p:nvSpPr>
            <p:cNvPr id="104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047"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048" name="fbd_tree.pdf" descr="fbd_tree.pdf"/>
          <p:cNvPicPr>
            <a:picLocks noChangeAspect="1"/>
          </p:cNvPicPr>
          <p:nvPr/>
        </p:nvPicPr>
        <p:blipFill>
          <a:blip r:embed="rId2"/>
          <a:srcRect l="38468" t="2550" b="89889"/>
          <a:stretch>
            <a:fillRect/>
          </a:stretch>
        </p:blipFill>
        <p:spPr>
          <a:xfrm>
            <a:off x="15603338" y="4289879"/>
            <a:ext cx="5470196" cy="537701"/>
          </a:xfrm>
          <a:prstGeom prst="rect">
            <a:avLst/>
          </a:prstGeom>
          <a:ln w="12700">
            <a:miter lim="400000"/>
          </a:ln>
        </p:spPr>
      </p:pic>
      <p:grpSp>
        <p:nvGrpSpPr>
          <p:cNvPr id="1055" name="Group"/>
          <p:cNvGrpSpPr/>
          <p:nvPr/>
        </p:nvGrpSpPr>
        <p:grpSpPr>
          <a:xfrm>
            <a:off x="10931403" y="11639550"/>
            <a:ext cx="9953226" cy="774366"/>
            <a:chOff x="0" y="0"/>
            <a:chExt cx="9953223" cy="774365"/>
          </a:xfrm>
        </p:grpSpPr>
        <p:sp>
          <p:nvSpPr>
            <p:cNvPr id="1049"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50"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51"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52"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053"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054"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1056" name="Let’s simulate a tree with this process.…"/>
          <p:cNvSpPr txBox="1"/>
          <p:nvPr/>
        </p:nvSpPr>
        <p:spPr>
          <a:xfrm>
            <a:off x="1498663" y="3122372"/>
            <a:ext cx="9241638" cy="8470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And so forth, until we reach the present (or everyone goes extinct).</a:t>
            </a:r>
          </a:p>
        </p:txBody>
      </p:sp>
      <p:pic>
        <p:nvPicPr>
          <p:cNvPr id="1057"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058" name="speciation event"/>
          <p:cNvSpPr txBox="1"/>
          <p:nvPr/>
        </p:nvSpPr>
        <p:spPr>
          <a:xfrm>
            <a:off x="11711216" y="6892379"/>
            <a:ext cx="2774824"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062"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
        <p:nvSpPr>
          <p:cNvPr id="1063" name="Connection Line"/>
          <p:cNvSpPr/>
          <p:nvPr/>
        </p:nvSpPr>
        <p:spPr>
          <a:xfrm>
            <a:off x="14326525" y="3238567"/>
            <a:ext cx="1349111" cy="985043"/>
          </a:xfrm>
          <a:custGeom>
            <a:avLst/>
            <a:gdLst/>
            <a:ahLst/>
            <a:cxnLst>
              <a:cxn ang="0">
                <a:pos x="wd2" y="hd2"/>
              </a:cxn>
              <a:cxn ang="5400000">
                <a:pos x="wd2" y="hd2"/>
              </a:cxn>
              <a:cxn ang="10800000">
                <a:pos x="wd2" y="hd2"/>
              </a:cxn>
              <a:cxn ang="16200000">
                <a:pos x="wd2" y="hd2"/>
              </a:cxn>
            </a:cxnLst>
            <a:rect l="0" t="0" r="r" b="b"/>
            <a:pathLst>
              <a:path w="21600" h="21107" extrusionOk="0">
                <a:moveTo>
                  <a:pt x="21600" y="21107"/>
                </a:moveTo>
                <a:cubicBezTo>
                  <a:pt x="18293" y="6534"/>
                  <a:pt x="11093" y="-493"/>
                  <a:pt x="0" y="27"/>
                </a:cubicBezTo>
              </a:path>
            </a:pathLst>
          </a:custGeom>
          <a:ln w="31750">
            <a:solidFill>
              <a:srgbClr val="FCB040"/>
            </a:solidFill>
            <a:miter lim="400000"/>
            <a:headEnd type="stealth"/>
          </a:ln>
        </p:spPr>
        <p:txBody>
          <a:bodyPr/>
          <a:lstStyle/>
          <a:p>
            <a:endParaRPr/>
          </a:p>
        </p:txBody>
      </p:sp>
      <p:sp>
        <p:nvSpPr>
          <p:cNvPr id="1061" name="fossilization event"/>
          <p:cNvSpPr txBox="1"/>
          <p:nvPr/>
        </p:nvSpPr>
        <p:spPr>
          <a:xfrm>
            <a:off x="11265595" y="2938445"/>
            <a:ext cx="2971801"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fossilization event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048"/>
                                        </p:tgtEl>
                                        <p:attrNameLst>
                                          <p:attrName>style.visibility</p:attrName>
                                        </p:attrNameLst>
                                      </p:cBhvr>
                                      <p:to>
                                        <p:strVal val="visible"/>
                                      </p:to>
                                    </p:set>
                                    <p:animEffect transition="in" filter="wipe(left)">
                                      <p:cBhvr>
                                        <p:cTn id="7" dur="10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 grpId="0" animBg="1" advAuto="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sp>
        <p:nvSpPr>
          <p:cNvPr id="1066"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67"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068" name="fbd_tree.pdf" descr="fbd_tree.pdf"/>
          <p:cNvPicPr>
            <a:picLocks noChangeAspect="1"/>
          </p:cNvPicPr>
          <p:nvPr/>
        </p:nvPicPr>
        <p:blipFill>
          <a:blip r:embed="rId2"/>
          <a:srcRect r="95392"/>
          <a:stretch>
            <a:fillRect/>
          </a:stretch>
        </p:blipFill>
        <p:spPr>
          <a:xfrm>
            <a:off x="12183533" y="4108507"/>
            <a:ext cx="409576" cy="7112001"/>
          </a:xfrm>
          <a:prstGeom prst="rect">
            <a:avLst/>
          </a:prstGeom>
          <a:ln w="12700">
            <a:miter lim="400000"/>
          </a:ln>
        </p:spPr>
      </p:pic>
      <p:pic>
        <p:nvPicPr>
          <p:cNvPr id="1069" name="fbd_tree.pdf" descr="fbd_tree.pdf"/>
          <p:cNvPicPr>
            <a:picLocks noChangeAspect="1"/>
          </p:cNvPicPr>
          <p:nvPr/>
        </p:nvPicPr>
        <p:blipFill>
          <a:blip r:embed="rId2"/>
          <a:srcRect l="4593" b="82578"/>
          <a:stretch>
            <a:fillRect/>
          </a:stretch>
        </p:blipFill>
        <p:spPr>
          <a:xfrm>
            <a:off x="12591851" y="4108507"/>
            <a:ext cx="8481683" cy="1239045"/>
          </a:xfrm>
          <a:prstGeom prst="rect">
            <a:avLst/>
          </a:prstGeom>
          <a:ln w="12700">
            <a:miter lim="400000"/>
          </a:ln>
        </p:spPr>
      </p:pic>
      <p:sp>
        <p:nvSpPr>
          <p:cNvPr id="1070"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71"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72"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075" name="Group"/>
          <p:cNvGrpSpPr/>
          <p:nvPr/>
        </p:nvGrpSpPr>
        <p:grpSpPr>
          <a:xfrm>
            <a:off x="0" y="1692"/>
            <a:ext cx="24384000" cy="2691264"/>
            <a:chOff x="0" y="0"/>
            <a:chExt cx="24384000" cy="2691263"/>
          </a:xfrm>
        </p:grpSpPr>
        <p:pic>
          <p:nvPicPr>
            <p:cNvPr id="1073" name="DTE workshop PPT-16x9 background.png" descr="DTE workshop PPT-16x9 background.png"/>
            <p:cNvPicPr>
              <a:picLocks noChangeAspect="1"/>
            </p:cNvPicPr>
            <p:nvPr/>
          </p:nvPicPr>
          <p:blipFill>
            <a:blip r:embed="rId3"/>
            <a:srcRect b="80373"/>
            <a:stretch>
              <a:fillRect/>
            </a:stretch>
          </p:blipFill>
          <p:spPr>
            <a:xfrm>
              <a:off x="0" y="0"/>
              <a:ext cx="24384000" cy="2691264"/>
            </a:xfrm>
            <a:prstGeom prst="rect">
              <a:avLst/>
            </a:prstGeom>
            <a:ln w="12700" cap="flat">
              <a:noFill/>
              <a:miter lim="400000"/>
            </a:ln>
            <a:effectLst/>
          </p:spPr>
        </p:pic>
        <p:sp>
          <p:nvSpPr>
            <p:cNvPr id="1074"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076"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pic>
        <p:nvPicPr>
          <p:cNvPr id="1077" name="fbd_tree.pdf" descr="fbd_tree.pdf"/>
          <p:cNvPicPr>
            <a:picLocks noChangeAspect="1"/>
          </p:cNvPicPr>
          <p:nvPr/>
        </p:nvPicPr>
        <p:blipFill>
          <a:blip r:embed="rId2"/>
          <a:srcRect l="38468" t="2550" b="89889"/>
          <a:stretch>
            <a:fillRect/>
          </a:stretch>
        </p:blipFill>
        <p:spPr>
          <a:xfrm>
            <a:off x="15603338" y="4289879"/>
            <a:ext cx="5470196" cy="537701"/>
          </a:xfrm>
          <a:prstGeom prst="rect">
            <a:avLst/>
          </a:prstGeom>
          <a:ln w="12700">
            <a:miter lim="400000"/>
          </a:ln>
        </p:spPr>
      </p:pic>
      <p:grpSp>
        <p:nvGrpSpPr>
          <p:cNvPr id="1084" name="Group"/>
          <p:cNvGrpSpPr/>
          <p:nvPr/>
        </p:nvGrpSpPr>
        <p:grpSpPr>
          <a:xfrm>
            <a:off x="10931403" y="11639550"/>
            <a:ext cx="9953226" cy="774366"/>
            <a:chOff x="0" y="0"/>
            <a:chExt cx="9953223" cy="774365"/>
          </a:xfrm>
        </p:grpSpPr>
        <p:sp>
          <p:nvSpPr>
            <p:cNvPr id="1078"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79"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80"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081"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082"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083"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1085" name="Let’s simulate a tree with this process.…"/>
          <p:cNvSpPr txBox="1"/>
          <p:nvPr/>
        </p:nvSpPr>
        <p:spPr>
          <a:xfrm>
            <a:off x="1498663" y="3122372"/>
            <a:ext cx="9241638" cy="8470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And so forth, until we reach the present (or everyone goes extinct).</a:t>
            </a:r>
          </a:p>
        </p:txBody>
      </p:sp>
      <p:pic>
        <p:nvPicPr>
          <p:cNvPr id="1086"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087" name="speciation event"/>
          <p:cNvSpPr txBox="1"/>
          <p:nvPr/>
        </p:nvSpPr>
        <p:spPr>
          <a:xfrm>
            <a:off x="11711216" y="6892379"/>
            <a:ext cx="2774824"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093"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
        <p:nvSpPr>
          <p:cNvPr id="1094" name="Connection Line"/>
          <p:cNvSpPr/>
          <p:nvPr/>
        </p:nvSpPr>
        <p:spPr>
          <a:xfrm>
            <a:off x="14326525" y="3238567"/>
            <a:ext cx="1349111" cy="985043"/>
          </a:xfrm>
          <a:custGeom>
            <a:avLst/>
            <a:gdLst/>
            <a:ahLst/>
            <a:cxnLst>
              <a:cxn ang="0">
                <a:pos x="wd2" y="hd2"/>
              </a:cxn>
              <a:cxn ang="5400000">
                <a:pos x="wd2" y="hd2"/>
              </a:cxn>
              <a:cxn ang="10800000">
                <a:pos x="wd2" y="hd2"/>
              </a:cxn>
              <a:cxn ang="16200000">
                <a:pos x="wd2" y="hd2"/>
              </a:cxn>
            </a:cxnLst>
            <a:rect l="0" t="0" r="r" b="b"/>
            <a:pathLst>
              <a:path w="21600" h="21107" extrusionOk="0">
                <a:moveTo>
                  <a:pt x="21600" y="21107"/>
                </a:moveTo>
                <a:cubicBezTo>
                  <a:pt x="18293" y="6534"/>
                  <a:pt x="11093" y="-493"/>
                  <a:pt x="0" y="27"/>
                </a:cubicBezTo>
              </a:path>
            </a:pathLst>
          </a:custGeom>
          <a:ln w="31750">
            <a:solidFill>
              <a:srgbClr val="FCB040"/>
            </a:solidFill>
            <a:miter lim="400000"/>
            <a:headEnd type="stealth"/>
          </a:ln>
        </p:spPr>
        <p:txBody>
          <a:bodyPr/>
          <a:lstStyle/>
          <a:p>
            <a:endParaRPr/>
          </a:p>
        </p:txBody>
      </p:sp>
      <p:sp>
        <p:nvSpPr>
          <p:cNvPr id="1090" name="fossilization event"/>
          <p:cNvSpPr txBox="1"/>
          <p:nvPr/>
        </p:nvSpPr>
        <p:spPr>
          <a:xfrm>
            <a:off x="11265595" y="2938445"/>
            <a:ext cx="2971801"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fossilization event</a:t>
            </a:r>
          </a:p>
        </p:txBody>
      </p:sp>
      <p:sp>
        <p:nvSpPr>
          <p:cNvPr id="1095" name="Connection Line"/>
          <p:cNvSpPr/>
          <p:nvPr/>
        </p:nvSpPr>
        <p:spPr>
          <a:xfrm>
            <a:off x="18406333" y="3427141"/>
            <a:ext cx="776950" cy="822134"/>
          </a:xfrm>
          <a:custGeom>
            <a:avLst/>
            <a:gdLst/>
            <a:ahLst/>
            <a:cxnLst>
              <a:cxn ang="0">
                <a:pos x="wd2" y="hd2"/>
              </a:cxn>
              <a:cxn ang="5400000">
                <a:pos x="wd2" y="hd2"/>
              </a:cxn>
              <a:cxn ang="10800000">
                <a:pos x="wd2" y="hd2"/>
              </a:cxn>
              <a:cxn ang="16200000">
                <a:pos x="wd2" y="hd2"/>
              </a:cxn>
            </a:cxnLst>
            <a:rect l="0" t="0" r="r" b="b"/>
            <a:pathLst>
              <a:path w="21600" h="21466" extrusionOk="0">
                <a:moveTo>
                  <a:pt x="0" y="21466"/>
                </a:moveTo>
                <a:cubicBezTo>
                  <a:pt x="540" y="7021"/>
                  <a:pt x="7740" y="-134"/>
                  <a:pt x="21600" y="2"/>
                </a:cubicBezTo>
              </a:path>
            </a:pathLst>
          </a:custGeom>
          <a:ln w="31750">
            <a:solidFill>
              <a:srgbClr val="FCB040"/>
            </a:solidFill>
            <a:miter lim="400000"/>
            <a:headEnd type="stealth"/>
          </a:ln>
        </p:spPr>
        <p:txBody>
          <a:bodyPr/>
          <a:lstStyle/>
          <a:p>
            <a:endParaRPr/>
          </a:p>
        </p:txBody>
      </p:sp>
      <p:sp>
        <p:nvSpPr>
          <p:cNvPr id="1092" name="extinction event"/>
          <p:cNvSpPr txBox="1"/>
          <p:nvPr/>
        </p:nvSpPr>
        <p:spPr>
          <a:xfrm>
            <a:off x="19284512" y="3126857"/>
            <a:ext cx="2675764"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FCB040"/>
                </a:solidFill>
                <a:latin typeface="Helvetica Neue Light"/>
                <a:ea typeface="Helvetica Neue Light"/>
                <a:cs typeface="Helvetica Neue Light"/>
                <a:sym typeface="Helvetica Neue Light"/>
              </a:defRPr>
            </a:lvl1pPr>
          </a:lstStyle>
          <a:p>
            <a:r>
              <a:t>extinction event</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Line"/>
          <p:cNvSpPr/>
          <p:nvPr/>
        </p:nvSpPr>
        <p:spPr>
          <a:xfrm>
            <a:off x="11025892" y="5307541"/>
            <a:ext cx="1563866" cy="1"/>
          </a:xfrm>
          <a:prstGeom prst="line">
            <a:avLst/>
          </a:prstGeom>
          <a:ln w="91440">
            <a:solidFill>
              <a:srgbClr val="BFBFBF"/>
            </a:solidFill>
            <a:miter lim="400000"/>
          </a:ln>
        </p:spPr>
        <p:txBody>
          <a:bodyPr lIns="50800" tIns="50800" rIns="50800" bIns="50800" anchor="ctr"/>
          <a:lstStyle/>
          <a:p>
            <a:pPr algn="ctr">
              <a:defRPr sz="3000" b="1">
                <a:latin typeface="Helvetica Neue"/>
                <a:ea typeface="Helvetica Neue"/>
                <a:cs typeface="Helvetica Neue"/>
                <a:sym typeface="Helvetica Neue"/>
              </a:defRPr>
            </a:pPr>
            <a:endParaRPr/>
          </a:p>
        </p:txBody>
      </p:sp>
      <p:sp>
        <p:nvSpPr>
          <p:cNvPr id="1098" name="Rectangle"/>
          <p:cNvSpPr/>
          <p:nvPr/>
        </p:nvSpPr>
        <p:spPr>
          <a:xfrm>
            <a:off x="13505126" y="5004246"/>
            <a:ext cx="3453111"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099" name="Rectangle"/>
          <p:cNvSpPr/>
          <p:nvPr/>
        </p:nvSpPr>
        <p:spPr>
          <a:xfrm>
            <a:off x="15681059" y="4184720"/>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pic>
        <p:nvPicPr>
          <p:cNvPr id="1100" name="fbd_tree.pdf" descr="fbd_tree.pdf"/>
          <p:cNvPicPr>
            <a:picLocks noChangeAspect="1"/>
          </p:cNvPicPr>
          <p:nvPr/>
        </p:nvPicPr>
        <p:blipFill>
          <a:blip r:embed="rId2"/>
          <a:srcRect r="95392"/>
          <a:stretch>
            <a:fillRect/>
          </a:stretch>
        </p:blipFill>
        <p:spPr>
          <a:xfrm>
            <a:off x="12183533" y="4108507"/>
            <a:ext cx="409576" cy="7112001"/>
          </a:xfrm>
          <a:prstGeom prst="rect">
            <a:avLst/>
          </a:prstGeom>
          <a:ln w="12700">
            <a:miter lim="400000"/>
          </a:ln>
        </p:spPr>
      </p:pic>
      <p:pic>
        <p:nvPicPr>
          <p:cNvPr id="1101" name="fbd_tree.pdf" descr="fbd_tree.pdf"/>
          <p:cNvPicPr>
            <a:picLocks noChangeAspect="1"/>
          </p:cNvPicPr>
          <p:nvPr/>
        </p:nvPicPr>
        <p:blipFill>
          <a:blip r:embed="rId2"/>
          <a:srcRect l="4593" b="82578"/>
          <a:stretch>
            <a:fillRect/>
          </a:stretch>
        </p:blipFill>
        <p:spPr>
          <a:xfrm>
            <a:off x="12591851" y="4108507"/>
            <a:ext cx="8481683" cy="1239045"/>
          </a:xfrm>
          <a:prstGeom prst="rect">
            <a:avLst/>
          </a:prstGeom>
          <a:ln w="12700">
            <a:miter lim="400000"/>
          </a:ln>
        </p:spPr>
      </p:pic>
      <p:sp>
        <p:nvSpPr>
          <p:cNvPr id="1102" name="Rectangle"/>
          <p:cNvSpPr/>
          <p:nvPr/>
        </p:nvSpPr>
        <p:spPr>
          <a:xfrm>
            <a:off x="14648126" y="4792579"/>
            <a:ext cx="3018897" cy="454414"/>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sp>
        <p:nvSpPr>
          <p:cNvPr id="1103" name="Rectangle"/>
          <p:cNvSpPr/>
          <p:nvPr/>
        </p:nvSpPr>
        <p:spPr>
          <a:xfrm>
            <a:off x="13505126" y="5004246"/>
            <a:ext cx="1931227" cy="1220912"/>
          </a:xfrm>
          <a:prstGeom prst="rect">
            <a:avLst/>
          </a:prstGeom>
          <a:solidFill>
            <a:srgbClr val="FFFFFF"/>
          </a:solidFill>
          <a:ln w="12700">
            <a:miter lim="400000"/>
          </a:ln>
        </p:spPr>
        <p:txBody>
          <a:bodyPr lIns="0" tIns="0" rIns="0" bIns="0" anchor="ctr"/>
          <a:lstStyle/>
          <a:p>
            <a:pPr algn="ctr">
              <a:defRPr sz="3200">
                <a:solidFill>
                  <a:srgbClr val="FFFFFF"/>
                </a:solidFill>
              </a:defRPr>
            </a:pPr>
            <a:endParaRPr/>
          </a:p>
        </p:txBody>
      </p:sp>
      <p:grpSp>
        <p:nvGrpSpPr>
          <p:cNvPr id="1106" name="Group"/>
          <p:cNvGrpSpPr/>
          <p:nvPr/>
        </p:nvGrpSpPr>
        <p:grpSpPr>
          <a:xfrm>
            <a:off x="0" y="1692"/>
            <a:ext cx="24384000" cy="2691264"/>
            <a:chOff x="0" y="0"/>
            <a:chExt cx="24384000" cy="2691263"/>
          </a:xfrm>
        </p:grpSpPr>
        <p:pic>
          <p:nvPicPr>
            <p:cNvPr id="1104" name="DTE workshop PPT-16x9 background.png" descr="DTE workshop PPT-16x9 background.png"/>
            <p:cNvPicPr>
              <a:picLocks noChangeAspect="1"/>
            </p:cNvPicPr>
            <p:nvPr/>
          </p:nvPicPr>
          <p:blipFill>
            <a:blip r:embed="rId3"/>
            <a:srcRect b="80373"/>
            <a:stretch>
              <a:fillRect/>
            </a:stretch>
          </p:blipFill>
          <p:spPr>
            <a:xfrm>
              <a:off x="0" y="0"/>
              <a:ext cx="24384000" cy="2691264"/>
            </a:xfrm>
            <a:prstGeom prst="rect">
              <a:avLst/>
            </a:prstGeom>
            <a:ln w="12700" cap="flat">
              <a:noFill/>
              <a:miter lim="400000"/>
            </a:ln>
            <a:effectLst/>
          </p:spPr>
        </p:pic>
        <p:sp>
          <p:nvSpPr>
            <p:cNvPr id="1105" name="Rectangle"/>
            <p:cNvSpPr/>
            <p:nvPr/>
          </p:nvSpPr>
          <p:spPr>
            <a:xfrm>
              <a:off x="2510482" y="631479"/>
              <a:ext cx="18891945" cy="919908"/>
            </a:xfrm>
            <a:prstGeom prst="rect">
              <a:avLst/>
            </a:prstGeom>
            <a:solidFill>
              <a:srgbClr val="000000"/>
            </a:solidFill>
            <a:ln w="12700" cap="flat">
              <a:noFill/>
              <a:miter lim="400000"/>
            </a:ln>
            <a:effectLst/>
          </p:spPr>
          <p:txBody>
            <a:bodyPr wrap="square" lIns="0" tIns="0" rIns="0" bIns="0" numCol="1" anchor="ctr">
              <a:noAutofit/>
            </a:bodyPr>
            <a:lstStyle/>
            <a:p>
              <a:pPr algn="ctr">
                <a:defRPr sz="3200"/>
              </a:pPr>
              <a:endParaRPr/>
            </a:p>
          </p:txBody>
        </p:sp>
      </p:grpSp>
      <p:sp>
        <p:nvSpPr>
          <p:cNvPr id="1107" name="Tree models: (fossilized) birth-death models"/>
          <p:cNvSpPr txBox="1"/>
          <p:nvPr/>
        </p:nvSpPr>
        <p:spPr>
          <a:xfrm>
            <a:off x="2540063" y="569672"/>
            <a:ext cx="16702143" cy="919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5400">
                <a:solidFill>
                  <a:srgbClr val="FFFFFF"/>
                </a:solidFill>
                <a:latin typeface="Helvetica Neue Thin"/>
                <a:ea typeface="Helvetica Neue Thin"/>
                <a:cs typeface="Helvetica Neue Thin"/>
                <a:sym typeface="Helvetica Neue Thin"/>
              </a:defRPr>
            </a:lvl1pPr>
          </a:lstStyle>
          <a:p>
            <a:r>
              <a:t>Tree models: (fossilized) birth-death models</a:t>
            </a:r>
          </a:p>
        </p:txBody>
      </p:sp>
      <p:grpSp>
        <p:nvGrpSpPr>
          <p:cNvPr id="1116" name="Group"/>
          <p:cNvGrpSpPr/>
          <p:nvPr/>
        </p:nvGrpSpPr>
        <p:grpSpPr>
          <a:xfrm>
            <a:off x="12566450" y="4933081"/>
            <a:ext cx="9133685" cy="6287427"/>
            <a:chOff x="0" y="0"/>
            <a:chExt cx="9133683" cy="6287425"/>
          </a:xfrm>
        </p:grpSpPr>
        <p:pic>
          <p:nvPicPr>
            <p:cNvPr id="1108" name="fbd_tree.pdf" descr="fbd_tree.pdf"/>
            <p:cNvPicPr>
              <a:picLocks noChangeAspect="1"/>
            </p:cNvPicPr>
            <p:nvPr/>
          </p:nvPicPr>
          <p:blipFill>
            <a:blip r:embed="rId2"/>
            <a:srcRect l="4307" t="11594"/>
            <a:stretch>
              <a:fillRect/>
            </a:stretch>
          </p:blipFill>
          <p:spPr>
            <a:xfrm>
              <a:off x="0" y="0"/>
              <a:ext cx="8507083" cy="6287427"/>
            </a:xfrm>
            <a:prstGeom prst="rect">
              <a:avLst/>
            </a:prstGeom>
            <a:ln w="12700" cap="flat">
              <a:noFill/>
              <a:miter lim="400000"/>
            </a:ln>
            <a:effectLst/>
          </p:spPr>
        </p:pic>
        <p:pic>
          <p:nvPicPr>
            <p:cNvPr id="1109" name="dog-bone-png-dog-bone-icon-709283.png" descr="dog-bone-png-dog-bone-icon-709283.png"/>
            <p:cNvPicPr>
              <a:picLocks noChangeAspect="1"/>
            </p:cNvPicPr>
            <p:nvPr/>
          </p:nvPicPr>
          <p:blipFill>
            <a:blip r:embed="rId4"/>
            <a:stretch>
              <a:fillRect/>
            </a:stretch>
          </p:blipFill>
          <p:spPr>
            <a:xfrm rot="18177072">
              <a:off x="5419147" y="2589507"/>
              <a:ext cx="692114" cy="283838"/>
            </a:xfrm>
            <a:prstGeom prst="rect">
              <a:avLst/>
            </a:prstGeom>
            <a:ln w="12700" cap="flat">
              <a:noFill/>
              <a:miter lim="400000"/>
            </a:ln>
            <a:effectLst/>
          </p:spPr>
        </p:pic>
        <p:pic>
          <p:nvPicPr>
            <p:cNvPr id="1110" name="dog-bone-png-dog-bone-icon-709283.png" descr="dog-bone-png-dog-bone-icon-709283.png"/>
            <p:cNvPicPr>
              <a:picLocks noChangeAspect="1"/>
            </p:cNvPicPr>
            <p:nvPr/>
          </p:nvPicPr>
          <p:blipFill>
            <a:blip r:embed="rId4"/>
            <a:stretch>
              <a:fillRect/>
            </a:stretch>
          </p:blipFill>
          <p:spPr>
            <a:xfrm rot="18177072">
              <a:off x="4106813" y="4477573"/>
              <a:ext cx="692114" cy="283839"/>
            </a:xfrm>
            <a:prstGeom prst="rect">
              <a:avLst/>
            </a:prstGeom>
            <a:ln w="12700" cap="flat">
              <a:noFill/>
              <a:miter lim="400000"/>
            </a:ln>
            <a:effectLst/>
          </p:spPr>
        </p:pic>
        <p:pic>
          <p:nvPicPr>
            <p:cNvPr id="1111" name="dog-bone-png-dog-bone-icon-709283.png" descr="dog-bone-png-dog-bone-icon-709283.png"/>
            <p:cNvPicPr>
              <a:picLocks noChangeAspect="1"/>
            </p:cNvPicPr>
            <p:nvPr/>
          </p:nvPicPr>
          <p:blipFill>
            <a:blip r:embed="rId4"/>
            <a:stretch>
              <a:fillRect/>
            </a:stretch>
          </p:blipFill>
          <p:spPr>
            <a:xfrm rot="18177072">
              <a:off x="4326947" y="1937574"/>
              <a:ext cx="692114" cy="283838"/>
            </a:xfrm>
            <a:prstGeom prst="rect">
              <a:avLst/>
            </a:prstGeom>
            <a:ln w="12700" cap="flat">
              <a:noFill/>
              <a:miter lim="400000"/>
            </a:ln>
            <a:effectLst/>
          </p:spPr>
        </p:pic>
        <p:pic>
          <p:nvPicPr>
            <p:cNvPr id="1112" name="05f87521-20d4-4a05-8ac6-aa0bab7f1394.512.png" descr="05f87521-20d4-4a05-8ac6-aa0bab7f1394.512.png"/>
            <p:cNvPicPr>
              <a:picLocks noChangeAspect="1"/>
            </p:cNvPicPr>
            <p:nvPr/>
          </p:nvPicPr>
          <p:blipFill>
            <a:blip r:embed="rId5"/>
            <a:stretch>
              <a:fillRect/>
            </a:stretch>
          </p:blipFill>
          <p:spPr>
            <a:xfrm>
              <a:off x="8312349" y="3753041"/>
              <a:ext cx="821335" cy="567877"/>
            </a:xfrm>
            <a:prstGeom prst="rect">
              <a:avLst/>
            </a:prstGeom>
            <a:ln w="12700" cap="flat">
              <a:noFill/>
              <a:miter lim="400000"/>
            </a:ln>
            <a:effectLst/>
          </p:spPr>
        </p:pic>
        <p:pic>
          <p:nvPicPr>
            <p:cNvPr id="1113" name="05f87521-20d4-4a05-8ac6-aa0bab7f1394.512.png" descr="05f87521-20d4-4a05-8ac6-aa0bab7f1394.512.png"/>
            <p:cNvPicPr>
              <a:picLocks noChangeAspect="1"/>
            </p:cNvPicPr>
            <p:nvPr/>
          </p:nvPicPr>
          <p:blipFill>
            <a:blip r:embed="rId5"/>
            <a:stretch>
              <a:fillRect/>
            </a:stretch>
          </p:blipFill>
          <p:spPr>
            <a:xfrm>
              <a:off x="8312349" y="5057932"/>
              <a:ext cx="821335" cy="567877"/>
            </a:xfrm>
            <a:prstGeom prst="rect">
              <a:avLst/>
            </a:prstGeom>
            <a:ln w="12700" cap="flat">
              <a:noFill/>
              <a:miter lim="400000"/>
            </a:ln>
            <a:effectLst/>
          </p:spPr>
        </p:pic>
        <p:pic>
          <p:nvPicPr>
            <p:cNvPr id="1114" name="05f87521-20d4-4a05-8ac6-aa0bab7f1394.512.png" descr="05f87521-20d4-4a05-8ac6-aa0bab7f1394.512.png"/>
            <p:cNvPicPr>
              <a:picLocks noChangeAspect="1"/>
            </p:cNvPicPr>
            <p:nvPr/>
          </p:nvPicPr>
          <p:blipFill>
            <a:blip r:embed="rId5"/>
            <a:stretch>
              <a:fillRect/>
            </a:stretch>
          </p:blipFill>
          <p:spPr>
            <a:xfrm>
              <a:off x="8312349" y="5702424"/>
              <a:ext cx="821335" cy="567876"/>
            </a:xfrm>
            <a:prstGeom prst="rect">
              <a:avLst/>
            </a:prstGeom>
            <a:ln w="12700" cap="flat">
              <a:noFill/>
              <a:miter lim="400000"/>
            </a:ln>
            <a:effectLst/>
          </p:spPr>
        </p:pic>
        <p:pic>
          <p:nvPicPr>
            <p:cNvPr id="1115" name="05f87521-20d4-4a05-8ac6-aa0bab7f1394.512.png" descr="05f87521-20d4-4a05-8ac6-aa0bab7f1394.512.png"/>
            <p:cNvPicPr>
              <a:picLocks noChangeAspect="1"/>
            </p:cNvPicPr>
            <p:nvPr/>
          </p:nvPicPr>
          <p:blipFill>
            <a:blip r:embed="rId5"/>
            <a:stretch>
              <a:fillRect/>
            </a:stretch>
          </p:blipFill>
          <p:spPr>
            <a:xfrm>
              <a:off x="8312349" y="499282"/>
              <a:ext cx="821335" cy="567877"/>
            </a:xfrm>
            <a:prstGeom prst="rect">
              <a:avLst/>
            </a:prstGeom>
            <a:ln w="12700" cap="flat">
              <a:noFill/>
              <a:miter lim="400000"/>
            </a:ln>
            <a:effectLst/>
          </p:spPr>
        </p:pic>
      </p:grpSp>
      <p:grpSp>
        <p:nvGrpSpPr>
          <p:cNvPr id="1123" name="Group"/>
          <p:cNvGrpSpPr/>
          <p:nvPr/>
        </p:nvGrpSpPr>
        <p:grpSpPr>
          <a:xfrm>
            <a:off x="10931403" y="11639550"/>
            <a:ext cx="9953226" cy="774366"/>
            <a:chOff x="0" y="0"/>
            <a:chExt cx="9953223" cy="774365"/>
          </a:xfrm>
        </p:grpSpPr>
        <p:sp>
          <p:nvSpPr>
            <p:cNvPr id="1117" name="Line"/>
            <p:cNvSpPr/>
            <p:nvPr/>
          </p:nvSpPr>
          <p:spPr>
            <a:xfrm>
              <a:off x="94488" y="19049"/>
              <a:ext cx="9714718"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18" name="Line"/>
            <p:cNvSpPr/>
            <p:nvPr/>
          </p:nvSpPr>
          <p:spPr>
            <a:xfrm flipH="1">
              <a:off x="113537"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19" name="Line"/>
            <p:cNvSpPr/>
            <p:nvPr/>
          </p:nvSpPr>
          <p:spPr>
            <a:xfrm>
              <a:off x="9790154" y="0"/>
              <a:ext cx="1" cy="188244"/>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algn="ctr">
                <a:defRPr sz="3000" b="1">
                  <a:latin typeface="Helvetica Neue"/>
                  <a:ea typeface="Helvetica Neue"/>
                  <a:cs typeface="Helvetica Neue"/>
                  <a:sym typeface="Helvetica Neue"/>
                </a:defRPr>
              </a:pPr>
              <a:endParaRPr/>
            </a:p>
          </p:txBody>
        </p:sp>
        <p:sp>
          <p:nvSpPr>
            <p:cNvPr id="1120" name="time (before present)"/>
            <p:cNvSpPr txBox="1"/>
            <p:nvPr/>
          </p:nvSpPr>
          <p:spPr>
            <a:xfrm>
              <a:off x="3208009" y="226233"/>
              <a:ext cx="3487675"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time (before present)</a:t>
              </a:r>
            </a:p>
          </p:txBody>
        </p:sp>
        <p:sp>
          <p:nvSpPr>
            <p:cNvPr id="1121" name="t"/>
            <p:cNvSpPr txBox="1"/>
            <p:nvPr/>
          </p:nvSpPr>
          <p:spPr>
            <a:xfrm>
              <a:off x="0" y="226233"/>
              <a:ext cx="22707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t</a:t>
              </a:r>
            </a:p>
          </p:txBody>
        </p:sp>
        <p:sp>
          <p:nvSpPr>
            <p:cNvPr id="1122" name="0"/>
            <p:cNvSpPr txBox="1"/>
            <p:nvPr/>
          </p:nvSpPr>
          <p:spPr>
            <a:xfrm>
              <a:off x="9627087" y="226233"/>
              <a:ext cx="326137" cy="548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ctr">
                <a:defRPr sz="3000" i="1">
                  <a:latin typeface="Helvetica Neue"/>
                  <a:ea typeface="Helvetica Neue"/>
                  <a:cs typeface="Helvetica Neue"/>
                  <a:sym typeface="Helvetica Neue"/>
                </a:defRPr>
              </a:lvl1pPr>
            </a:lstStyle>
            <a:p>
              <a:r>
                <a:t>0</a:t>
              </a:r>
            </a:p>
          </p:txBody>
        </p:sp>
      </p:grpSp>
      <p:sp>
        <p:nvSpPr>
          <p:cNvPr id="1124" name="Let’s simulate a tree with this process.…"/>
          <p:cNvSpPr txBox="1"/>
          <p:nvPr/>
        </p:nvSpPr>
        <p:spPr>
          <a:xfrm>
            <a:off x="1498663" y="3122372"/>
            <a:ext cx="9241638" cy="8470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sz="3600">
                <a:latin typeface="Helvetica Neue Light"/>
                <a:ea typeface="Helvetica Neue Light"/>
                <a:cs typeface="Helvetica Neue Light"/>
                <a:sym typeface="Helvetica Neue Light"/>
              </a:defRPr>
            </a:pPr>
            <a:r>
              <a:t>Let’s simulate a tree with this process.</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begin with a single lineage at time </a:t>
            </a:r>
            <a:r>
              <a:rPr i="1">
                <a:latin typeface="Helvetica Neue"/>
                <a:ea typeface="Helvetica Neue"/>
                <a:cs typeface="Helvetica Neue"/>
                <a:sym typeface="Helvetica Neue"/>
              </a:rPr>
              <a:t>t</a:t>
            </a:r>
            <a:r>
              <a:t> in the past.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an exponential waiting time…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simulate the next lineage…</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We choose the event…</a:t>
            </a:r>
          </a:p>
          <a:p>
            <a:pPr>
              <a:defRPr sz="3600">
                <a:latin typeface="Helvetica Neue Light"/>
                <a:ea typeface="Helvetica Neue Light"/>
                <a:cs typeface="Helvetica Neue Light"/>
                <a:sym typeface="Helvetica Neue Light"/>
              </a:defRPr>
            </a:pPr>
            <a:endParaRPr/>
          </a:p>
          <a:p>
            <a:pPr>
              <a:defRPr sz="3600">
                <a:latin typeface="Helvetica Neue Light"/>
                <a:ea typeface="Helvetica Neue Light"/>
                <a:cs typeface="Helvetica Neue Light"/>
                <a:sym typeface="Helvetica Neue Light"/>
              </a:defRPr>
            </a:pPr>
            <a:r>
              <a:t>And so forth, until we reach the present (or everyone goes extinct).</a:t>
            </a:r>
          </a:p>
        </p:txBody>
      </p:sp>
      <p:pic>
        <p:nvPicPr>
          <p:cNvPr id="1125" name="dog-bone-png-dog-bone-icon-709283.png" descr="dog-bone-png-dog-bone-icon-709283.png"/>
          <p:cNvPicPr>
            <a:picLocks noChangeAspect="1"/>
          </p:cNvPicPr>
          <p:nvPr/>
        </p:nvPicPr>
        <p:blipFill>
          <a:blip r:embed="rId4"/>
          <a:stretch>
            <a:fillRect/>
          </a:stretch>
        </p:blipFill>
        <p:spPr>
          <a:xfrm rot="18177072">
            <a:off x="15335532" y="4270008"/>
            <a:ext cx="692114" cy="283838"/>
          </a:xfrm>
          <a:prstGeom prst="rect">
            <a:avLst/>
          </a:prstGeom>
          <a:ln w="12700">
            <a:miter lim="400000"/>
          </a:ln>
        </p:spPr>
      </p:pic>
      <p:sp>
        <p:nvSpPr>
          <p:cNvPr id="1126" name="speciation event"/>
          <p:cNvSpPr txBox="1"/>
          <p:nvPr/>
        </p:nvSpPr>
        <p:spPr>
          <a:xfrm>
            <a:off x="11711216" y="6892379"/>
            <a:ext cx="2774824"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speciation event</a:t>
            </a:r>
          </a:p>
        </p:txBody>
      </p:sp>
      <p:sp>
        <p:nvSpPr>
          <p:cNvPr id="1132" name="Connection Line"/>
          <p:cNvSpPr/>
          <p:nvPr/>
        </p:nvSpPr>
        <p:spPr>
          <a:xfrm>
            <a:off x="12677709" y="5364889"/>
            <a:ext cx="511718" cy="1616010"/>
          </a:xfrm>
          <a:custGeom>
            <a:avLst/>
            <a:gdLst/>
            <a:ahLst/>
            <a:cxnLst>
              <a:cxn ang="0">
                <a:pos x="wd2" y="hd2"/>
              </a:cxn>
              <a:cxn ang="5400000">
                <a:pos x="wd2" y="hd2"/>
              </a:cxn>
              <a:cxn ang="10800000">
                <a:pos x="wd2" y="hd2"/>
              </a:cxn>
              <a:cxn ang="16200000">
                <a:pos x="wd2" y="hd2"/>
              </a:cxn>
            </a:cxnLst>
            <a:rect l="0" t="0" r="r" b="b"/>
            <a:pathLst>
              <a:path w="18436" h="21600" extrusionOk="0">
                <a:moveTo>
                  <a:pt x="0" y="0"/>
                </a:moveTo>
                <a:cubicBezTo>
                  <a:pt x="16020" y="5759"/>
                  <a:pt x="21600" y="12959"/>
                  <a:pt x="16739" y="21600"/>
                </a:cubicBezTo>
              </a:path>
            </a:pathLst>
          </a:custGeom>
          <a:ln w="31750">
            <a:solidFill>
              <a:srgbClr val="FCB040"/>
            </a:solidFill>
            <a:miter lim="400000"/>
            <a:headEnd type="stealth"/>
          </a:ln>
        </p:spPr>
        <p:txBody>
          <a:bodyPr/>
          <a:lstStyle/>
          <a:p>
            <a:endParaRPr/>
          </a:p>
        </p:txBody>
      </p:sp>
      <p:sp>
        <p:nvSpPr>
          <p:cNvPr id="1133" name="Connection Line"/>
          <p:cNvSpPr/>
          <p:nvPr/>
        </p:nvSpPr>
        <p:spPr>
          <a:xfrm>
            <a:off x="14326525" y="3238567"/>
            <a:ext cx="1349111" cy="985043"/>
          </a:xfrm>
          <a:custGeom>
            <a:avLst/>
            <a:gdLst/>
            <a:ahLst/>
            <a:cxnLst>
              <a:cxn ang="0">
                <a:pos x="wd2" y="hd2"/>
              </a:cxn>
              <a:cxn ang="5400000">
                <a:pos x="wd2" y="hd2"/>
              </a:cxn>
              <a:cxn ang="10800000">
                <a:pos x="wd2" y="hd2"/>
              </a:cxn>
              <a:cxn ang="16200000">
                <a:pos x="wd2" y="hd2"/>
              </a:cxn>
            </a:cxnLst>
            <a:rect l="0" t="0" r="r" b="b"/>
            <a:pathLst>
              <a:path w="21600" h="21107" extrusionOk="0">
                <a:moveTo>
                  <a:pt x="21600" y="21107"/>
                </a:moveTo>
                <a:cubicBezTo>
                  <a:pt x="18293" y="6534"/>
                  <a:pt x="11093" y="-493"/>
                  <a:pt x="0" y="27"/>
                </a:cubicBezTo>
              </a:path>
            </a:pathLst>
          </a:custGeom>
          <a:ln w="31750">
            <a:solidFill>
              <a:srgbClr val="FCB040"/>
            </a:solidFill>
            <a:miter lim="400000"/>
            <a:headEnd type="stealth"/>
          </a:ln>
        </p:spPr>
        <p:txBody>
          <a:bodyPr/>
          <a:lstStyle/>
          <a:p>
            <a:endParaRPr/>
          </a:p>
        </p:txBody>
      </p:sp>
      <p:sp>
        <p:nvSpPr>
          <p:cNvPr id="1129" name="fossilization event"/>
          <p:cNvSpPr txBox="1"/>
          <p:nvPr/>
        </p:nvSpPr>
        <p:spPr>
          <a:xfrm>
            <a:off x="11265595" y="2938445"/>
            <a:ext cx="2971801"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000">
                <a:solidFill>
                  <a:srgbClr val="FCB040"/>
                </a:solidFill>
                <a:latin typeface="Helvetica Neue Light"/>
                <a:ea typeface="Helvetica Neue Light"/>
                <a:cs typeface="Helvetica Neue Light"/>
                <a:sym typeface="Helvetica Neue Light"/>
              </a:defRPr>
            </a:lvl1pPr>
          </a:lstStyle>
          <a:p>
            <a:r>
              <a:t>fossilization event</a:t>
            </a:r>
          </a:p>
        </p:txBody>
      </p:sp>
      <p:sp>
        <p:nvSpPr>
          <p:cNvPr id="1134" name="Connection Line"/>
          <p:cNvSpPr/>
          <p:nvPr/>
        </p:nvSpPr>
        <p:spPr>
          <a:xfrm>
            <a:off x="18406333" y="3427141"/>
            <a:ext cx="776950" cy="822134"/>
          </a:xfrm>
          <a:custGeom>
            <a:avLst/>
            <a:gdLst/>
            <a:ahLst/>
            <a:cxnLst>
              <a:cxn ang="0">
                <a:pos x="wd2" y="hd2"/>
              </a:cxn>
              <a:cxn ang="5400000">
                <a:pos x="wd2" y="hd2"/>
              </a:cxn>
              <a:cxn ang="10800000">
                <a:pos x="wd2" y="hd2"/>
              </a:cxn>
              <a:cxn ang="16200000">
                <a:pos x="wd2" y="hd2"/>
              </a:cxn>
            </a:cxnLst>
            <a:rect l="0" t="0" r="r" b="b"/>
            <a:pathLst>
              <a:path w="21600" h="21466" extrusionOk="0">
                <a:moveTo>
                  <a:pt x="0" y="21466"/>
                </a:moveTo>
                <a:cubicBezTo>
                  <a:pt x="540" y="7021"/>
                  <a:pt x="7740" y="-134"/>
                  <a:pt x="21600" y="2"/>
                </a:cubicBezTo>
              </a:path>
            </a:pathLst>
          </a:custGeom>
          <a:ln w="31750">
            <a:solidFill>
              <a:srgbClr val="FCB040"/>
            </a:solidFill>
            <a:miter lim="400000"/>
            <a:headEnd type="stealth"/>
          </a:ln>
        </p:spPr>
        <p:txBody>
          <a:bodyPr/>
          <a:lstStyle/>
          <a:p>
            <a:endParaRPr/>
          </a:p>
        </p:txBody>
      </p:sp>
      <p:sp>
        <p:nvSpPr>
          <p:cNvPr id="1131" name="extinction event"/>
          <p:cNvSpPr txBox="1"/>
          <p:nvPr/>
        </p:nvSpPr>
        <p:spPr>
          <a:xfrm>
            <a:off x="19284512" y="3126857"/>
            <a:ext cx="2675764" cy="547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solidFill>
                  <a:srgbClr val="FCB040"/>
                </a:solidFill>
                <a:latin typeface="Helvetica Neue Light"/>
                <a:ea typeface="Helvetica Neue Light"/>
                <a:cs typeface="Helvetica Neue Light"/>
                <a:sym typeface="Helvetica Neue Light"/>
              </a:defRPr>
            </a:lvl1pPr>
          </a:lstStyle>
          <a:p>
            <a:r>
              <a:t>extinction event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116"/>
                                        </p:tgtEl>
                                        <p:attrNameLst>
                                          <p:attrName>style.visibility</p:attrName>
                                        </p:attrNameLst>
                                      </p:cBhvr>
                                      <p:to>
                                        <p:strVal val="visible"/>
                                      </p:to>
                                    </p:set>
                                    <p:animEffect transition="in" filter="wipe(left)">
                                      <p:cBhvr>
                                        <p:cTn id="7" dur="2000"/>
                                        <p:tgtEl>
                                          <p:spTgt spid="1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 grpId="0"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2086</TotalTime>
  <Words>8628</Words>
  <Application>Microsoft Macintosh PowerPoint</Application>
  <PresentationFormat>Custom</PresentationFormat>
  <Paragraphs>771</Paragraphs>
  <Slides>105</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105</vt:i4>
      </vt:variant>
    </vt:vector>
  </HeadingPairs>
  <TitlesOfParts>
    <vt:vector size="115" baseType="lpstr">
      <vt:lpstr>American Typewriter</vt:lpstr>
      <vt:lpstr>Arial</vt:lpstr>
      <vt:lpstr>Bodoni SvtyTwo OS ITC TT-Book</vt:lpstr>
      <vt:lpstr>Bodoni SvtyTwo OS ITC TT-BookIt</vt:lpstr>
      <vt:lpstr>Cambria Math</vt:lpstr>
      <vt:lpstr>Helvetica Neue</vt:lpstr>
      <vt:lpstr>Helvetica Neue Light</vt:lpstr>
      <vt:lpstr>Helvetica Neue Medium</vt:lpstr>
      <vt:lpstr>Times New Roman</vt:lpstr>
      <vt:lpstr>21_BasicWhite</vt:lpstr>
      <vt:lpstr>Phylo Seminar 2024</vt:lpstr>
      <vt:lpstr>What is this Bayes’ theorem black magic?</vt:lpstr>
      <vt:lpstr>PowerPoint Presentation</vt:lpstr>
      <vt:lpstr>MCMC</vt:lpstr>
      <vt:lpstr>“Convergence”</vt:lpstr>
      <vt:lpstr>Bayesian inference of phylogeny</vt:lpstr>
      <vt:lpstr>Bayesian inference of phylogeny</vt:lpstr>
      <vt:lpstr>Bayesian inference of phylogeny</vt:lpstr>
      <vt:lpstr>Bayesian inference of phylogeny</vt:lpstr>
      <vt:lpstr>Bayesian inference of phylogeny</vt:lpstr>
      <vt:lpstr>Bayesian inference of phylogeny</vt:lpstr>
      <vt:lpstr>Should we believe our phylogeny?</vt:lpstr>
      <vt:lpstr>Support values</vt:lpstr>
      <vt:lpstr>Support values</vt:lpstr>
      <vt:lpstr>Support values</vt:lpstr>
      <vt:lpstr>Support values</vt:lpstr>
      <vt:lpstr>Support values</vt:lpstr>
      <vt:lpstr>Support values</vt:lpstr>
      <vt:lpstr>Support values</vt:lpstr>
      <vt:lpstr>Support values</vt:lpstr>
      <vt:lpstr>Support values</vt:lpstr>
      <vt:lpstr>Support values</vt:lpstr>
      <vt:lpstr>Support values</vt:lpstr>
      <vt:lpstr>Incomplete lineage sorting</vt:lpstr>
      <vt:lpstr>Incomplete lineage sorting</vt:lpstr>
      <vt:lpstr>Incomplete lineage sorting</vt:lpstr>
      <vt:lpstr>Incomplete lineage sorting</vt:lpstr>
      <vt:lpstr>Incomplete lineage sorting</vt:lpstr>
      <vt:lpstr>Incomplete lineage sorting</vt:lpstr>
      <vt:lpstr>Incomplete lineage sorting</vt:lpstr>
      <vt:lpstr>PowerPoint Presentation</vt:lpstr>
      <vt:lpstr>Divergence-time estimation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 Thinking</dc:title>
  <cp:lastModifiedBy>Carl Rothfels</cp:lastModifiedBy>
  <cp:revision>50</cp:revision>
  <dcterms:modified xsi:type="dcterms:W3CDTF">2024-01-29T21:42:18Z</dcterms:modified>
</cp:coreProperties>
</file>